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4" r:id="rId5"/>
    <p:sldId id="274" r:id="rId6"/>
    <p:sldId id="259" r:id="rId7"/>
    <p:sldId id="267" r:id="rId8"/>
    <p:sldId id="268" r:id="rId9"/>
    <p:sldId id="269" r:id="rId10"/>
    <p:sldId id="270" r:id="rId11"/>
    <p:sldId id="272" r:id="rId12"/>
    <p:sldId id="273" r:id="rId13"/>
    <p:sldId id="275" r:id="rId14"/>
    <p:sldId id="27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34570" autoAdjust="0"/>
    <p:restoredTop sz="86477" autoAdjust="0"/>
  </p:normalViewPr>
  <p:slideViewPr>
    <p:cSldViewPr>
      <p:cViewPr varScale="1">
        <p:scale>
          <a:sx n="98" d="100"/>
          <a:sy n="98" d="100"/>
        </p:scale>
        <p:origin x="-107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3CB30-AF78-4E21-8CED-BBE77C87D79D}"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3CADE38E-E99E-43AF-92E3-9DB413E3168A}" type="pres">
      <dgm:prSet presAssocID="{9F53CB30-AF78-4E21-8CED-BBE77C87D79D}" presName="hierChild1" presStyleCnt="0">
        <dgm:presLayoutVars>
          <dgm:orgChart val="1"/>
          <dgm:chPref val="1"/>
          <dgm:dir/>
          <dgm:animOne val="branch"/>
          <dgm:animLvl val="lvl"/>
          <dgm:resizeHandles/>
        </dgm:presLayoutVars>
      </dgm:prSet>
      <dgm:spPr/>
      <dgm:t>
        <a:bodyPr/>
        <a:lstStyle/>
        <a:p>
          <a:pPr rtl="1"/>
          <a:endParaRPr lang="ar-IQ"/>
        </a:p>
      </dgm:t>
    </dgm:pt>
  </dgm:ptLst>
  <dgm:cxnLst>
    <dgm:cxn modelId="{B4C4EE2E-A619-416F-803D-F295085FFD2F}" type="presOf" srcId="{9F53CB30-AF78-4E21-8CED-BBE77C87D79D}" destId="{3CADE38E-E99E-43AF-92E3-9DB413E3168A}" srcOrd="0" destOrd="0" presId="urn:microsoft.com/office/officeart/2005/8/layout/orgChart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5FD08-E2C6-4FB5-AA1E-C55F3286BF9D}">
      <dsp:nvSpPr>
        <dsp:cNvPr id="0" name=""/>
        <dsp:cNvSpPr/>
      </dsp:nvSpPr>
      <dsp:spPr>
        <a:xfrm>
          <a:off x="4428492" y="1876232"/>
          <a:ext cx="3487858" cy="365545"/>
        </a:xfrm>
        <a:custGeom>
          <a:avLst/>
          <a:gdLst/>
          <a:ahLst/>
          <a:cxnLst/>
          <a:rect l="0" t="0" r="0" b="0"/>
          <a:pathLst>
            <a:path>
              <a:moveTo>
                <a:pt x="0" y="0"/>
              </a:moveTo>
              <a:lnTo>
                <a:pt x="0" y="182772"/>
              </a:lnTo>
              <a:lnTo>
                <a:pt x="3487858" y="182772"/>
              </a:lnTo>
              <a:lnTo>
                <a:pt x="3487858" y="36554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E4E6F1-DC7E-4A99-8648-3ACE3F18966F}">
      <dsp:nvSpPr>
        <dsp:cNvPr id="0" name=""/>
        <dsp:cNvSpPr/>
      </dsp:nvSpPr>
      <dsp:spPr>
        <a:xfrm>
          <a:off x="4428492" y="1876232"/>
          <a:ext cx="1163721" cy="365545"/>
        </a:xfrm>
        <a:custGeom>
          <a:avLst/>
          <a:gdLst/>
          <a:ahLst/>
          <a:cxnLst/>
          <a:rect l="0" t="0" r="0" b="0"/>
          <a:pathLst>
            <a:path>
              <a:moveTo>
                <a:pt x="0" y="0"/>
              </a:moveTo>
              <a:lnTo>
                <a:pt x="0" y="182772"/>
              </a:lnTo>
              <a:lnTo>
                <a:pt x="1163721" y="182772"/>
              </a:lnTo>
              <a:lnTo>
                <a:pt x="1163721" y="36554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6AC6F9-6741-4496-84C7-A4BB5544FF6E}">
      <dsp:nvSpPr>
        <dsp:cNvPr id="0" name=""/>
        <dsp:cNvSpPr/>
      </dsp:nvSpPr>
      <dsp:spPr>
        <a:xfrm>
          <a:off x="3157473" y="1876232"/>
          <a:ext cx="1271018" cy="365545"/>
        </a:xfrm>
        <a:custGeom>
          <a:avLst/>
          <a:gdLst/>
          <a:ahLst/>
          <a:cxnLst/>
          <a:rect l="0" t="0" r="0" b="0"/>
          <a:pathLst>
            <a:path>
              <a:moveTo>
                <a:pt x="1271018" y="0"/>
              </a:moveTo>
              <a:lnTo>
                <a:pt x="1271018" y="182772"/>
              </a:lnTo>
              <a:lnTo>
                <a:pt x="0" y="182772"/>
              </a:lnTo>
              <a:lnTo>
                <a:pt x="0" y="36554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3E2676-CF83-47AA-8730-09BC3E85DB06}">
      <dsp:nvSpPr>
        <dsp:cNvPr id="0" name=""/>
        <dsp:cNvSpPr/>
      </dsp:nvSpPr>
      <dsp:spPr>
        <a:xfrm>
          <a:off x="875775" y="1876232"/>
          <a:ext cx="3552716" cy="365545"/>
        </a:xfrm>
        <a:custGeom>
          <a:avLst/>
          <a:gdLst/>
          <a:ahLst/>
          <a:cxnLst/>
          <a:rect l="0" t="0" r="0" b="0"/>
          <a:pathLst>
            <a:path>
              <a:moveTo>
                <a:pt x="3552716" y="0"/>
              </a:moveTo>
              <a:lnTo>
                <a:pt x="3552716" y="182772"/>
              </a:lnTo>
              <a:lnTo>
                <a:pt x="0" y="182772"/>
              </a:lnTo>
              <a:lnTo>
                <a:pt x="0" y="36554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3CD583-4E58-49A2-96C5-B1465F352DC4}">
      <dsp:nvSpPr>
        <dsp:cNvPr id="0" name=""/>
        <dsp:cNvSpPr/>
      </dsp:nvSpPr>
      <dsp:spPr>
        <a:xfrm>
          <a:off x="2855289" y="1005887"/>
          <a:ext cx="3146404" cy="8703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lumMod val="20000"/>
                  <a:lumOff val="80000"/>
                </a:schemeClr>
              </a:solidFill>
              <a:latin typeface="+mn-lt"/>
              <a:cs typeface="Times New Roman" panose="02020603050405020304" pitchFamily="18" charset="0"/>
            </a:rPr>
            <a:t>Samples collection and isolation</a:t>
          </a:r>
          <a:endParaRPr lang="en-US" sz="2000" b="1" kern="1200" dirty="0">
            <a:solidFill>
              <a:schemeClr val="accent2">
                <a:lumMod val="20000"/>
                <a:lumOff val="80000"/>
              </a:schemeClr>
            </a:solidFill>
            <a:latin typeface="+mn-lt"/>
            <a:cs typeface="Times New Roman" panose="02020603050405020304" pitchFamily="18" charset="0"/>
          </a:endParaRPr>
        </a:p>
      </dsp:txBody>
      <dsp:txXfrm>
        <a:off x="2855289" y="1005887"/>
        <a:ext cx="3146404" cy="870345"/>
      </dsp:txXfrm>
    </dsp:sp>
    <dsp:sp modelId="{9042F0AB-05E3-43E1-9CCF-0FE754DB7548}">
      <dsp:nvSpPr>
        <dsp:cNvPr id="0" name=""/>
        <dsp:cNvSpPr/>
      </dsp:nvSpPr>
      <dsp:spPr>
        <a:xfrm>
          <a:off x="5429" y="2241778"/>
          <a:ext cx="1740691" cy="8703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lumMod val="20000"/>
                  <a:lumOff val="80000"/>
                </a:schemeClr>
              </a:solidFill>
              <a:latin typeface="+mn-lt"/>
              <a:cs typeface="Times New Roman" panose="02020603050405020304" pitchFamily="18" charset="0"/>
            </a:rPr>
            <a:t>DNA Extraction</a:t>
          </a:r>
        </a:p>
      </dsp:txBody>
      <dsp:txXfrm>
        <a:off x="5429" y="2241778"/>
        <a:ext cx="1740691" cy="870345"/>
      </dsp:txXfrm>
    </dsp:sp>
    <dsp:sp modelId="{58E71F9A-BDF8-465F-9609-DD0CDAA10F74}">
      <dsp:nvSpPr>
        <dsp:cNvPr id="0" name=""/>
        <dsp:cNvSpPr/>
      </dsp:nvSpPr>
      <dsp:spPr>
        <a:xfrm>
          <a:off x="2111666" y="2241778"/>
          <a:ext cx="2091614" cy="8703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r>
            <a:rPr lang="en-US" sz="2000" b="1" kern="1200" dirty="0" smtClean="0">
              <a:solidFill>
                <a:schemeClr val="accent2">
                  <a:lumMod val="20000"/>
                  <a:lumOff val="80000"/>
                </a:schemeClr>
              </a:solidFill>
              <a:latin typeface="+mn-lt"/>
              <a:cs typeface="Times New Roman" panose="02020603050405020304" pitchFamily="18" charset="0"/>
            </a:rPr>
            <a:t>Histopathological study</a:t>
          </a:r>
        </a:p>
      </dsp:txBody>
      <dsp:txXfrm>
        <a:off x="2111666" y="2241778"/>
        <a:ext cx="2091614" cy="870345"/>
      </dsp:txXfrm>
    </dsp:sp>
    <dsp:sp modelId="{804F5B6D-2BA4-4599-9C4B-E9AEADA58F57}">
      <dsp:nvSpPr>
        <dsp:cNvPr id="0" name=""/>
        <dsp:cNvSpPr/>
      </dsp:nvSpPr>
      <dsp:spPr>
        <a:xfrm>
          <a:off x="4568826" y="2241778"/>
          <a:ext cx="2046774" cy="8703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lumMod val="20000"/>
                  <a:lumOff val="80000"/>
                </a:schemeClr>
              </a:solidFill>
              <a:latin typeface="+mn-lt"/>
              <a:cs typeface="Times New Roman" panose="02020603050405020304" pitchFamily="18" charset="0"/>
            </a:rPr>
            <a:t>Electron Microscope</a:t>
          </a:r>
          <a:endParaRPr lang="en-US" sz="2000" b="1" kern="1200" dirty="0">
            <a:solidFill>
              <a:schemeClr val="accent2">
                <a:lumMod val="20000"/>
                <a:lumOff val="80000"/>
              </a:schemeClr>
            </a:solidFill>
            <a:latin typeface="+mn-lt"/>
            <a:cs typeface="Times New Roman" panose="02020603050405020304" pitchFamily="18" charset="0"/>
          </a:endParaRPr>
        </a:p>
      </dsp:txBody>
      <dsp:txXfrm>
        <a:off x="4568826" y="2241778"/>
        <a:ext cx="2046774" cy="870345"/>
      </dsp:txXfrm>
    </dsp:sp>
    <dsp:sp modelId="{8578FD46-D199-40CA-866E-7C0679C9F2EC}">
      <dsp:nvSpPr>
        <dsp:cNvPr id="0" name=""/>
        <dsp:cNvSpPr/>
      </dsp:nvSpPr>
      <dsp:spPr>
        <a:xfrm>
          <a:off x="6981146" y="2241778"/>
          <a:ext cx="1870407" cy="87034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lumMod val="20000"/>
                  <a:lumOff val="80000"/>
                </a:schemeClr>
              </a:solidFill>
              <a:latin typeface="+mn-lt"/>
              <a:cs typeface="Times New Roman" panose="02020603050405020304" pitchFamily="18" charset="0"/>
            </a:rPr>
            <a:t>Measurement and staining of worms</a:t>
          </a:r>
          <a:endParaRPr lang="en-US" sz="2000" b="1" kern="1200" dirty="0">
            <a:solidFill>
              <a:schemeClr val="accent2">
                <a:lumMod val="20000"/>
                <a:lumOff val="80000"/>
              </a:schemeClr>
            </a:solidFill>
            <a:latin typeface="+mn-lt"/>
            <a:cs typeface="Times New Roman" panose="02020603050405020304" pitchFamily="18" charset="0"/>
          </a:endParaRPr>
        </a:p>
      </dsp:txBody>
      <dsp:txXfrm>
        <a:off x="6981146" y="2241778"/>
        <a:ext cx="1870407" cy="870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5D0CB-C26B-4A28-9C3F-FA6A68498593}">
      <dsp:nvSpPr>
        <dsp:cNvPr id="0" name=""/>
        <dsp:cNvSpPr/>
      </dsp:nvSpPr>
      <dsp:spPr>
        <a:xfrm>
          <a:off x="0" y="0"/>
          <a:ext cx="1725238" cy="94922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2">
                  <a:lumMod val="20000"/>
                  <a:lumOff val="80000"/>
                </a:schemeClr>
              </a:solidFill>
              <a:latin typeface="+mn-lt"/>
              <a:cs typeface="Times New Roman" panose="02020603050405020304" pitchFamily="18" charset="0"/>
            </a:rPr>
            <a:t>PCR Technique</a:t>
          </a:r>
          <a:endParaRPr lang="en-US" sz="2000" b="1" kern="1200" dirty="0">
            <a:solidFill>
              <a:schemeClr val="accent2">
                <a:lumMod val="20000"/>
                <a:lumOff val="80000"/>
              </a:schemeClr>
            </a:solidFill>
            <a:latin typeface="+mn-lt"/>
            <a:cs typeface="Times New Roman" panose="02020603050405020304" pitchFamily="18" charset="0"/>
          </a:endParaRPr>
        </a:p>
      </dsp:txBody>
      <dsp:txXfrm>
        <a:off x="0" y="0"/>
        <a:ext cx="1725238" cy="949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A96DA-DC31-4246-82BC-7DD1B4BDF3BF}">
      <dsp:nvSpPr>
        <dsp:cNvPr id="0" name=""/>
        <dsp:cNvSpPr/>
      </dsp:nvSpPr>
      <dsp:spPr>
        <a:xfrm>
          <a:off x="148195" y="0"/>
          <a:ext cx="1861147" cy="9357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latin typeface="+mn-lt"/>
              <a:cs typeface="Times New Roman" panose="02020603050405020304" pitchFamily="18" charset="0"/>
            </a:rPr>
            <a:t>Scanning</a:t>
          </a:r>
          <a:endParaRPr lang="en-US" sz="2200" b="1" kern="1200" dirty="0">
            <a:solidFill>
              <a:schemeClr val="accent2">
                <a:lumMod val="20000"/>
                <a:lumOff val="80000"/>
              </a:schemeClr>
            </a:solidFill>
            <a:latin typeface="+mn-lt"/>
            <a:cs typeface="Times New Roman" panose="02020603050405020304" pitchFamily="18" charset="0"/>
          </a:endParaRPr>
        </a:p>
      </dsp:txBody>
      <dsp:txXfrm>
        <a:off x="148195" y="0"/>
        <a:ext cx="1861147" cy="935732"/>
      </dsp:txXfrm>
    </dsp:sp>
    <dsp:sp modelId="{36C695C3-3D12-4DDD-BB4B-E428ECCC9E0E}">
      <dsp:nvSpPr>
        <dsp:cNvPr id="0" name=""/>
        <dsp:cNvSpPr/>
      </dsp:nvSpPr>
      <dsp:spPr>
        <a:xfrm>
          <a:off x="2444626" y="0"/>
          <a:ext cx="1683493" cy="92807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2">
                  <a:lumMod val="20000"/>
                  <a:lumOff val="80000"/>
                </a:schemeClr>
              </a:solidFill>
              <a:latin typeface="+mn-lt"/>
              <a:cs typeface="Times New Roman" panose="02020603050405020304" pitchFamily="18" charset="0"/>
            </a:rPr>
            <a:t>Transmission</a:t>
          </a:r>
          <a:endParaRPr lang="en-US" sz="2200" b="1" kern="1200" dirty="0">
            <a:solidFill>
              <a:schemeClr val="accent2">
                <a:lumMod val="20000"/>
                <a:lumOff val="80000"/>
              </a:schemeClr>
            </a:solidFill>
            <a:latin typeface="+mn-lt"/>
            <a:cs typeface="Times New Roman" panose="02020603050405020304" pitchFamily="18" charset="0"/>
          </a:endParaRPr>
        </a:p>
      </dsp:txBody>
      <dsp:txXfrm>
        <a:off x="2444626" y="0"/>
        <a:ext cx="1683493" cy="9280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210544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199359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317818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18523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225002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18644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381932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346960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336281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287390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1F813B7-2AD0-4BFC-9D7C-25209AC40C76}" type="datetimeFigureOut">
              <a:rPr lang="en-US" smtClean="0"/>
              <a:pPr/>
              <a:t>11/15/2023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177617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1F813B7-2AD0-4BFC-9D7C-25209AC40C76}" type="datetimeFigureOut">
              <a:rPr lang="en-US" smtClean="0"/>
              <a:pPr/>
              <a:t>11/15/2023</a:t>
            </a:fld>
            <a:endParaRPr lang="en-US"/>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D1859C-FE6B-4085-86A5-1D47A6E07CFC}" type="slidenum">
              <a:rPr lang="en-US" smtClean="0"/>
              <a:pPr/>
              <a:t>‹#›</a:t>
            </a:fld>
            <a:endParaRPr lang="en-US"/>
          </a:p>
        </p:txBody>
      </p:sp>
    </p:spTree>
    <p:extLst>
      <p:ext uri="{BB962C8B-B14F-4D97-AF65-F5344CB8AC3E}">
        <p14:creationId xmlns="" xmlns:p14="http://schemas.microsoft.com/office/powerpoint/2010/main" val="98740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17" Type="http://schemas.microsoft.com/office/2007/relationships/diagramDrawing" Target="../diagrams/drawing3.xml"/><Relationship Id="rId2" Type="http://schemas.openxmlformats.org/officeDocument/2006/relationships/image" Target="../media/image4.png"/><Relationship Id="rId16"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5" Type="http://schemas.microsoft.com/office/2007/relationships/diagramDrawing" Target="../diagrams/drawing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17328" b="15572"/>
          <a:stretch/>
        </p:blipFill>
        <p:spPr>
          <a:xfrm>
            <a:off x="-36512" y="-20538"/>
            <a:ext cx="9180512" cy="5143500"/>
          </a:xfrm>
          <a:prstGeom prst="rect">
            <a:avLst/>
          </a:prstGeom>
        </p:spPr>
      </p:pic>
      <p:sp>
        <p:nvSpPr>
          <p:cNvPr id="5" name="عنوان 4"/>
          <p:cNvSpPr>
            <a:spLocks noGrp="1"/>
          </p:cNvSpPr>
          <p:nvPr>
            <p:ph type="ctrTitle"/>
          </p:nvPr>
        </p:nvSpPr>
        <p:spPr>
          <a:xfrm>
            <a:off x="971600" y="1491630"/>
            <a:ext cx="7772400" cy="1368152"/>
          </a:xfrm>
        </p:spPr>
        <p:txBody>
          <a:bodyPr>
            <a:noAutofit/>
          </a:bodyPr>
          <a:lstStyle/>
          <a:p>
            <a:pPr algn="l"/>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Family: </a:t>
            </a:r>
            <a:r>
              <a:rPr lang="en-US" sz="2400" b="1" dirty="0" err="1" smtClean="0"/>
              <a:t>Spiruridae</a:t>
            </a:r>
            <a:r>
              <a:rPr lang="en-US" sz="2400" b="1" dirty="0" smtClean="0"/>
              <a:t/>
            </a:r>
            <a:br>
              <a:rPr lang="en-US" sz="2400" b="1" dirty="0" smtClean="0"/>
            </a:br>
            <a:r>
              <a:rPr lang="en-US" sz="2400" b="1" dirty="0" smtClean="0"/>
              <a:t/>
            </a:r>
            <a:br>
              <a:rPr lang="en-US" sz="2400" b="1" dirty="0" smtClean="0"/>
            </a:br>
            <a:r>
              <a:rPr lang="en-US" sz="2400" dirty="0" smtClean="0"/>
              <a:t>Family of nematode worms that have the adults parasitic in vertebrates, that have the larval stages parasitic in insects, and that with related forms constitute a distinct </a:t>
            </a:r>
            <a:r>
              <a:rPr lang="en-US" sz="2400" dirty="0" err="1" smtClean="0"/>
              <a:t>superfamily</a:t>
            </a:r>
            <a:r>
              <a:rPr lang="en-US" sz="2400" dirty="0" smtClean="0"/>
              <a:t> of the order </a:t>
            </a:r>
            <a:r>
              <a:rPr lang="en-US" sz="2400" dirty="0" err="1" smtClean="0"/>
              <a:t>Spirurida</a:t>
            </a:r>
            <a:r>
              <a:rPr lang="en-US" sz="2400" dirty="0" smtClean="0"/>
              <a:t>. The genus related to the family: </a:t>
            </a:r>
            <a:r>
              <a:rPr lang="en-US" sz="2400" i="1" dirty="0" err="1" smtClean="0"/>
              <a:t>Spirura</a:t>
            </a:r>
            <a:r>
              <a:rPr lang="en-US" sz="2400" i="1" dirty="0" smtClean="0"/>
              <a:t> </a:t>
            </a:r>
            <a:r>
              <a:rPr lang="en-US" sz="2400" i="1" dirty="0" err="1" smtClean="0"/>
              <a:t>talpae</a:t>
            </a:r>
            <a:r>
              <a:rPr lang="en-US" sz="2400" i="1" dirty="0" smtClean="0"/>
              <a:t>, </a:t>
            </a:r>
            <a:r>
              <a:rPr lang="en-US" sz="2400" i="1" dirty="0" err="1" smtClean="0"/>
              <a:t>Viguiera</a:t>
            </a:r>
            <a:r>
              <a:rPr lang="en-US" sz="2400" i="1" dirty="0" smtClean="0"/>
              <a:t> </a:t>
            </a:r>
            <a:r>
              <a:rPr lang="en-US" sz="2400" i="1" dirty="0" err="1" smtClean="0"/>
              <a:t>adsimilisai,Gongylonema</a:t>
            </a:r>
            <a:r>
              <a:rPr lang="en-US" sz="2400" i="1" dirty="0" smtClean="0"/>
              <a:t> </a:t>
            </a:r>
            <a:r>
              <a:rPr lang="en-US" sz="2400" i="1" dirty="0" err="1" smtClean="0"/>
              <a:t>aequispicularis</a:t>
            </a:r>
            <a:r>
              <a:rPr lang="en-US" sz="2400" i="1" dirty="0" smtClean="0"/>
              <a:t> </a:t>
            </a:r>
            <a:r>
              <a:rPr lang="en-US" sz="2400" dirty="0" smtClean="0"/>
              <a:t>, </a:t>
            </a:r>
            <a:r>
              <a:rPr lang="en-US" sz="2400" i="1" dirty="0" err="1" smtClean="0"/>
              <a:t>Mastophorus</a:t>
            </a:r>
            <a:r>
              <a:rPr lang="en-US" sz="2400" i="1" dirty="0" smtClean="0"/>
              <a:t> </a:t>
            </a:r>
            <a:r>
              <a:rPr lang="en-US" sz="2400" i="1" dirty="0" err="1" smtClean="0"/>
              <a:t>muris</a:t>
            </a:r>
            <a:r>
              <a:rPr lang="en-US" sz="2400" i="1" dirty="0" smtClean="0"/>
              <a:t>, </a:t>
            </a:r>
            <a:r>
              <a:rPr lang="en-US" sz="2400" i="1" dirty="0" err="1" smtClean="0"/>
              <a:t>Spirura</a:t>
            </a:r>
            <a:r>
              <a:rPr lang="en-US" sz="2400" i="1" dirty="0" smtClean="0"/>
              <a:t> </a:t>
            </a:r>
            <a:r>
              <a:rPr lang="en-US" sz="2400" i="1" dirty="0" err="1" smtClean="0"/>
              <a:t>rytipleurites</a:t>
            </a:r>
            <a:r>
              <a:rPr lang="en-US" sz="2400" dirty="0" smtClean="0"/>
              <a:t> </a:t>
            </a:r>
            <a:r>
              <a:rPr lang="en-US" sz="2800" dirty="0" smtClean="0"/>
              <a:t/>
            </a:r>
            <a:br>
              <a:rPr lang="en-US" sz="2800" dirty="0" smtClean="0"/>
            </a:br>
            <a:endParaRPr lang="en-US" sz="2800" b="1" dirty="0">
              <a:solidFill>
                <a:schemeClr val="tx2">
                  <a:lumMod val="75000"/>
                </a:schemeClr>
              </a:solidFill>
              <a:latin typeface="+mn-lt"/>
              <a:cs typeface="Times New Roman" panose="02020603050405020304" pitchFamily="18" charset="0"/>
            </a:endParaRPr>
          </a:p>
        </p:txBody>
      </p:sp>
    </p:spTree>
    <p:extLst>
      <p:ext uri="{BB962C8B-B14F-4D97-AF65-F5344CB8AC3E}">
        <p14:creationId xmlns="" xmlns:p14="http://schemas.microsoft.com/office/powerpoint/2010/main" val="35124901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7504" y="19526"/>
            <a:ext cx="9036496" cy="4524315"/>
          </a:xfrm>
          <a:prstGeom prst="rect">
            <a:avLst/>
          </a:prstGeom>
          <a:noFill/>
        </p:spPr>
        <p:txBody>
          <a:bodyPr wrap="square" rtlCol="0">
            <a:spAutoFit/>
          </a:bodyPr>
          <a:lstStyle/>
          <a:p>
            <a:pPr algn="just"/>
            <a:r>
              <a:rPr lang="en-US" b="1" dirty="0" err="1" smtClean="0"/>
              <a:t>Dirofilariasis</a:t>
            </a:r>
            <a:r>
              <a:rPr lang="en-US" b="1" dirty="0" smtClean="0"/>
              <a:t> in Human</a:t>
            </a:r>
          </a:p>
          <a:p>
            <a:pPr algn="just"/>
            <a:r>
              <a:rPr lang="en-US" dirty="0" smtClean="0"/>
              <a:t>Humans become infected with </a:t>
            </a:r>
            <a:r>
              <a:rPr lang="en-US" i="1" dirty="0" smtClean="0"/>
              <a:t>Dirofilaria </a:t>
            </a:r>
            <a:r>
              <a:rPr lang="en-US" dirty="0" smtClean="0"/>
              <a:t>through mosquito bites. In persons</a:t>
            </a:r>
            <a:br>
              <a:rPr lang="en-US" dirty="0" smtClean="0"/>
            </a:br>
            <a:r>
              <a:rPr lang="en-US" dirty="0" smtClean="0"/>
              <a:t>infected with </a:t>
            </a:r>
            <a:r>
              <a:rPr lang="en-US" i="1" dirty="0" smtClean="0"/>
              <a:t>D. </a:t>
            </a:r>
            <a:r>
              <a:rPr lang="en-US" i="1" dirty="0" err="1" smtClean="0"/>
              <a:t>immitis</a:t>
            </a:r>
            <a:r>
              <a:rPr lang="en-US" dirty="0" smtClean="0"/>
              <a:t>, dying worms in pulmonary artery branches can produce</a:t>
            </a:r>
            <a:r>
              <a:rPr lang="en-US" sz="4800" dirty="0" smtClean="0"/>
              <a:t/>
            </a:r>
            <a:br>
              <a:rPr lang="en-US" sz="4800" dirty="0" smtClean="0"/>
            </a:br>
            <a:r>
              <a:rPr lang="en-US" dirty="0" smtClean="0"/>
              <a:t>granulomas (small nodules formed by an inflammatory reaction), a condition</a:t>
            </a:r>
            <a:br>
              <a:rPr lang="en-US" dirty="0" smtClean="0"/>
            </a:br>
            <a:r>
              <a:rPr lang="en-US" dirty="0" smtClean="0"/>
              <a:t>called “pulmonary </a:t>
            </a:r>
            <a:r>
              <a:rPr lang="en-US" dirty="0" err="1" smtClean="0"/>
              <a:t>dirofilariasis</a:t>
            </a:r>
            <a:r>
              <a:rPr lang="en-US" dirty="0" smtClean="0"/>
              <a:t>.” The granulomas appear as coin lesions (small,</a:t>
            </a:r>
            <a:r>
              <a:rPr lang="en-US" sz="4800" dirty="0" smtClean="0"/>
              <a:t/>
            </a:r>
            <a:br>
              <a:rPr lang="en-US" sz="4800" dirty="0" smtClean="0"/>
            </a:br>
            <a:r>
              <a:rPr lang="en-US" dirty="0" smtClean="0"/>
              <a:t>round abnormalities) on x-rays. Most persons with pulmonary </a:t>
            </a:r>
            <a:r>
              <a:rPr lang="en-US" dirty="0" err="1" smtClean="0"/>
              <a:t>dirofilariasis</a:t>
            </a:r>
            <a:r>
              <a:rPr lang="en-US" dirty="0" smtClean="0"/>
              <a:t> have</a:t>
            </a:r>
            <a:br>
              <a:rPr lang="en-US" dirty="0" smtClean="0"/>
            </a:br>
            <a:r>
              <a:rPr lang="en-US" dirty="0" smtClean="0"/>
              <a:t>no symptoms. People with symptoms may experience cough (including coughing</a:t>
            </a:r>
            <a:br>
              <a:rPr lang="en-US" dirty="0" smtClean="0"/>
            </a:br>
            <a:r>
              <a:rPr lang="en-US" dirty="0" smtClean="0"/>
              <a:t>up blood), chest pain, fever, and pleural effusion (excess fluid between the tissues</a:t>
            </a:r>
            <a:br>
              <a:rPr lang="en-US" dirty="0" smtClean="0"/>
            </a:br>
            <a:r>
              <a:rPr lang="en-US" dirty="0" smtClean="0"/>
              <a:t>that line the lungs and the chest cavity). Coin lesions on chest x-rays are not</a:t>
            </a:r>
            <a:br>
              <a:rPr lang="en-US" dirty="0" smtClean="0"/>
            </a:br>
            <a:r>
              <a:rPr lang="en-US" dirty="0" smtClean="0"/>
              <a:t>diagnostically specific for pulmonary </a:t>
            </a:r>
            <a:r>
              <a:rPr lang="en-US" dirty="0" err="1" smtClean="0"/>
              <a:t>dirofilariasis</a:t>
            </a:r>
            <a:r>
              <a:rPr lang="en-US" dirty="0" smtClean="0"/>
              <a:t>. Therefore, discovery of these</a:t>
            </a:r>
            <a:r>
              <a:rPr lang="en-US" sz="4800" dirty="0" smtClean="0"/>
              <a:t/>
            </a:r>
            <a:br>
              <a:rPr lang="en-US" sz="4800" dirty="0" smtClean="0"/>
            </a:br>
            <a:r>
              <a:rPr lang="en-US" dirty="0" smtClean="0"/>
              <a:t>lesions has led to invasive diagnostic procedures to exclude other, more serious</a:t>
            </a:r>
            <a:r>
              <a:rPr lang="en-US" sz="4800" dirty="0" smtClean="0"/>
              <a:t/>
            </a:r>
            <a:br>
              <a:rPr lang="en-US" sz="4800" dirty="0" smtClean="0"/>
            </a:br>
            <a:r>
              <a:rPr lang="en-US" dirty="0" smtClean="0"/>
              <a:t>causes, including cancer. Rarely, </a:t>
            </a:r>
            <a:r>
              <a:rPr lang="en-US" i="1" dirty="0" smtClean="0"/>
              <a:t>D. </a:t>
            </a:r>
            <a:r>
              <a:rPr lang="en-US" i="1" dirty="0" err="1" smtClean="0"/>
              <a:t>immitis</a:t>
            </a:r>
            <a:r>
              <a:rPr lang="en-US" i="1" dirty="0" smtClean="0"/>
              <a:t> </a:t>
            </a:r>
            <a:r>
              <a:rPr lang="en-US" dirty="0" smtClean="0"/>
              <a:t>worms have been found in humans</a:t>
            </a:r>
            <a:r>
              <a:rPr lang="en-US" sz="4800" dirty="0" smtClean="0"/>
              <a:t/>
            </a:r>
            <a:br>
              <a:rPr lang="en-US" sz="4800" dirty="0" smtClean="0"/>
            </a:br>
            <a:r>
              <a:rPr lang="en-US" dirty="0" smtClean="0"/>
              <a:t>in brain, eye, and testicle </a:t>
            </a:r>
            <a:br>
              <a:rPr lang="en-US" dirty="0" smtClean="0"/>
            </a:br>
            <a:endParaRPr lang="en-US" sz="4800" b="1" dirty="0" smtClean="0"/>
          </a:p>
        </p:txBody>
      </p:sp>
    </p:spTree>
    <p:extLst>
      <p:ext uri="{BB962C8B-B14F-4D97-AF65-F5344CB8AC3E}">
        <p14:creationId xmlns="" xmlns:p14="http://schemas.microsoft.com/office/powerpoint/2010/main" val="2855549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7504" y="19526"/>
            <a:ext cx="9036496" cy="6093976"/>
          </a:xfrm>
          <a:prstGeom prst="rect">
            <a:avLst/>
          </a:prstGeom>
          <a:noFill/>
        </p:spPr>
        <p:txBody>
          <a:bodyPr wrap="square" rtlCol="0">
            <a:spAutoFit/>
          </a:bodyPr>
          <a:lstStyle/>
          <a:p>
            <a:pPr algn="just"/>
            <a:r>
              <a:rPr lang="en-US" dirty="0" smtClean="0"/>
              <a:t>Humans acquire the infection in the same manner as dogs, by the bite of a</a:t>
            </a:r>
            <a:br>
              <a:rPr lang="en-US" dirty="0" smtClean="0"/>
            </a:br>
            <a:r>
              <a:rPr lang="en-US" dirty="0" smtClean="0"/>
              <a:t>mosquito, but it is probable that most of the infective larvae die shortly after, with</a:t>
            </a:r>
            <a:r>
              <a:rPr lang="en-US" sz="4800" dirty="0" smtClean="0"/>
              <a:t/>
            </a:r>
            <a:br>
              <a:rPr lang="en-US" sz="4800" dirty="0" smtClean="0"/>
            </a:br>
            <a:r>
              <a:rPr lang="en-US" dirty="0" smtClean="0"/>
              <a:t>the infection resolving unrecognized and without causing any specific symptom.</a:t>
            </a:r>
            <a:br>
              <a:rPr lang="en-US" dirty="0" smtClean="0"/>
            </a:br>
            <a:r>
              <a:rPr lang="en-US" dirty="0" smtClean="0"/>
              <a:t>No predisposing factors are known to explain why in some cases larvae may</a:t>
            </a:r>
            <a:r>
              <a:rPr lang="en-US" sz="4800" dirty="0" smtClean="0"/>
              <a:t/>
            </a:r>
            <a:br>
              <a:rPr lang="en-US" sz="4800" dirty="0" smtClean="0"/>
            </a:br>
            <a:r>
              <a:rPr lang="en-US" dirty="0" smtClean="0"/>
              <a:t>develop further. After the bite of an infective mosquito, a stronger reaction with</a:t>
            </a:r>
            <a:br>
              <a:rPr lang="en-US" dirty="0" smtClean="0"/>
            </a:br>
            <a:r>
              <a:rPr lang="en-US" dirty="0" err="1" smtClean="0"/>
              <a:t>erythema</a:t>
            </a:r>
            <a:r>
              <a:rPr lang="en-US" dirty="0" smtClean="0"/>
              <a:t>, swelling and pruritus lasting 5–8 days. In most of the cases a single worm develops, probably because the stimulation of the immune system prevents</a:t>
            </a:r>
            <a:br>
              <a:rPr lang="en-US" dirty="0" smtClean="0"/>
            </a:br>
            <a:r>
              <a:rPr lang="en-US" dirty="0" smtClean="0"/>
              <a:t>the development of others.</a:t>
            </a:r>
          </a:p>
          <a:p>
            <a:pPr algn="just"/>
            <a:r>
              <a:rPr lang="en-US" dirty="0" smtClean="0"/>
              <a:t>In rare cases the worm may develop to a mature adult and even fertilized worms</a:t>
            </a:r>
            <a:br>
              <a:rPr lang="en-US" dirty="0" smtClean="0"/>
            </a:br>
            <a:r>
              <a:rPr lang="en-US" dirty="0" smtClean="0"/>
              <a:t>releasing </a:t>
            </a:r>
            <a:r>
              <a:rPr lang="en-US" dirty="0" err="1" smtClean="0"/>
              <a:t>microfilariae</a:t>
            </a:r>
            <a:r>
              <a:rPr lang="en-US" dirty="0" smtClean="0"/>
              <a:t> have been described, especially in immunosuppressed</a:t>
            </a:r>
            <a:br>
              <a:rPr lang="en-US" dirty="0" smtClean="0"/>
            </a:br>
            <a:r>
              <a:rPr lang="en-US" dirty="0" smtClean="0"/>
              <a:t>patients, which in very rare cases may even reach the bloodstream. </a:t>
            </a:r>
          </a:p>
          <a:p>
            <a:pPr algn="just"/>
            <a:r>
              <a:rPr lang="en-US" b="1" i="1" dirty="0" smtClean="0"/>
              <a:t>Dirofilaria </a:t>
            </a:r>
            <a:r>
              <a:rPr lang="en-US" b="1" i="1" dirty="0" err="1" smtClean="0"/>
              <a:t>repens</a:t>
            </a:r>
            <a:r>
              <a:rPr lang="en-US" b="1" dirty="0" smtClean="0"/>
              <a:t>: </a:t>
            </a:r>
            <a:r>
              <a:rPr lang="en-US" dirty="0" smtClean="0"/>
              <a:t>the developing stages of </a:t>
            </a:r>
            <a:r>
              <a:rPr lang="en-US" i="1" dirty="0" smtClean="0"/>
              <a:t>D. </a:t>
            </a:r>
            <a:r>
              <a:rPr lang="en-US" i="1" dirty="0" err="1" smtClean="0"/>
              <a:t>repens</a:t>
            </a:r>
            <a:r>
              <a:rPr lang="en-US" i="1" dirty="0" smtClean="0"/>
              <a:t> </a:t>
            </a:r>
            <a:r>
              <a:rPr lang="en-US" dirty="0" smtClean="0"/>
              <a:t>migrate subcutaneously</a:t>
            </a:r>
            <a:br>
              <a:rPr lang="en-US" dirty="0" smtClean="0"/>
            </a:br>
            <a:r>
              <a:rPr lang="en-US" dirty="0" smtClean="0"/>
              <a:t>for weeks up to several months in several parts of the body, usually with mild and</a:t>
            </a:r>
            <a:br>
              <a:rPr lang="en-US" dirty="0" smtClean="0"/>
            </a:br>
            <a:r>
              <a:rPr lang="en-US" dirty="0" smtClean="0"/>
              <a:t>unrecognized symptoms and sometimes causing irritation and </a:t>
            </a:r>
            <a:r>
              <a:rPr lang="en-US" dirty="0" err="1" smtClean="0"/>
              <a:t>erythema</a:t>
            </a:r>
            <a:r>
              <a:rPr lang="en-US" dirty="0" smtClean="0"/>
              <a:t> due to</a:t>
            </a:r>
            <a:br>
              <a:rPr lang="en-US" dirty="0" smtClean="0"/>
            </a:br>
            <a:r>
              <a:rPr lang="en-US" dirty="0" smtClean="0"/>
              <a:t>larva migration. The larva may reach the eyes and becoming visible through the</a:t>
            </a:r>
            <a:br>
              <a:rPr lang="en-US" dirty="0" smtClean="0"/>
            </a:br>
            <a:r>
              <a:rPr lang="en-US" dirty="0" err="1" smtClean="0"/>
              <a:t>subconjunctiva</a:t>
            </a:r>
            <a:r>
              <a:rPr lang="en-US" dirty="0" smtClean="0"/>
              <a:t>. Local surgery can be performed to remove a long</a:t>
            </a:r>
            <a:br>
              <a:rPr lang="en-US" dirty="0" smtClean="0"/>
            </a:br>
            <a:r>
              <a:rPr lang="en-US" dirty="0" smtClean="0"/>
              <a:t>whitish worm from the site of infection.</a:t>
            </a:r>
          </a:p>
          <a:p>
            <a:pPr algn="just"/>
            <a:r>
              <a:rPr lang="en-US" dirty="0" smtClean="0"/>
              <a:t> </a:t>
            </a:r>
            <a:br>
              <a:rPr lang="en-US" dirty="0" smtClean="0"/>
            </a:br>
            <a:r>
              <a:rPr lang="en-US" dirty="0" smtClean="0"/>
              <a:t> </a:t>
            </a:r>
            <a:r>
              <a:rPr lang="en-US" sz="4800" dirty="0" smtClean="0"/>
              <a:t/>
            </a:r>
            <a:br>
              <a:rPr lang="en-US" sz="4800" dirty="0" smtClean="0"/>
            </a:br>
            <a:endParaRPr lang="en-US" sz="4800" b="1" dirty="0" smtClean="0"/>
          </a:p>
        </p:txBody>
      </p:sp>
    </p:spTree>
    <p:extLst>
      <p:ext uri="{BB962C8B-B14F-4D97-AF65-F5344CB8AC3E}">
        <p14:creationId xmlns="" xmlns:p14="http://schemas.microsoft.com/office/powerpoint/2010/main" val="2855549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7504" y="19526"/>
            <a:ext cx="9036496" cy="4985980"/>
          </a:xfrm>
          <a:prstGeom prst="rect">
            <a:avLst/>
          </a:prstGeom>
          <a:noFill/>
        </p:spPr>
        <p:txBody>
          <a:bodyPr wrap="square" rtlCol="0">
            <a:spAutoFit/>
          </a:bodyPr>
          <a:lstStyle/>
          <a:p>
            <a:pPr algn="just"/>
            <a:r>
              <a:rPr lang="en-US" b="1" dirty="0" smtClean="0"/>
              <a:t>Other sites of infection</a:t>
            </a:r>
            <a:r>
              <a:rPr lang="en-US" dirty="0" smtClean="0"/>
              <a:t>: After weeks to several months from the infection, </a:t>
            </a:r>
            <a:r>
              <a:rPr lang="en-US" i="1" dirty="0" smtClean="0"/>
              <a:t>D.</a:t>
            </a:r>
            <a:br>
              <a:rPr lang="en-US" i="1" dirty="0" smtClean="0"/>
            </a:br>
            <a:r>
              <a:rPr lang="en-US" i="1" dirty="0" err="1" smtClean="0"/>
              <a:t>repens</a:t>
            </a:r>
            <a:r>
              <a:rPr lang="en-US" i="1" dirty="0" smtClean="0"/>
              <a:t> </a:t>
            </a:r>
            <a:r>
              <a:rPr lang="en-US" dirty="0" smtClean="0"/>
              <a:t>may stop to migrate and form a nodule of about one centimeter. In most</a:t>
            </a:r>
            <a:br>
              <a:rPr lang="en-US" dirty="0" smtClean="0"/>
            </a:br>
            <a:r>
              <a:rPr lang="en-US" dirty="0" smtClean="0"/>
              <a:t>cases, the nodules develop subcutaneously. Nodules have been reported in</a:t>
            </a:r>
            <a:br>
              <a:rPr lang="en-US" dirty="0" smtClean="0"/>
            </a:br>
            <a:r>
              <a:rPr lang="en-US" dirty="0" smtClean="0"/>
              <a:t>various human body areas and tissues, mostly in the superficial tissues of the</a:t>
            </a:r>
            <a:br>
              <a:rPr lang="en-US" dirty="0" smtClean="0"/>
            </a:br>
            <a:r>
              <a:rPr lang="en-US" dirty="0" smtClean="0"/>
              <a:t>facial regions, as </a:t>
            </a:r>
            <a:r>
              <a:rPr lang="en-US" dirty="0" err="1" smtClean="0"/>
              <a:t>perioral</a:t>
            </a:r>
            <a:r>
              <a:rPr lang="en-US" dirty="0" smtClean="0"/>
              <a:t> and </a:t>
            </a:r>
            <a:r>
              <a:rPr lang="en-US" dirty="0" err="1" smtClean="0"/>
              <a:t>periorbital</a:t>
            </a:r>
            <a:r>
              <a:rPr lang="en-US" dirty="0" smtClean="0"/>
              <a:t> tissues, forehead, skin of the lower leg,</a:t>
            </a:r>
            <a:br>
              <a:rPr lang="en-US" dirty="0" smtClean="0"/>
            </a:br>
            <a:r>
              <a:rPr lang="en-US" dirty="0" smtClean="0"/>
              <a:t>soft tissues of the hand or finger, subcutaneous tissue of the </a:t>
            </a:r>
            <a:r>
              <a:rPr lang="en-US" dirty="0" err="1" smtClean="0"/>
              <a:t>hypogastrium</a:t>
            </a:r>
            <a:r>
              <a:rPr lang="en-US" dirty="0" smtClean="0"/>
              <a:t> and of</a:t>
            </a:r>
            <a:br>
              <a:rPr lang="en-US" dirty="0" smtClean="0"/>
            </a:br>
            <a:r>
              <a:rPr lang="en-US" dirty="0" smtClean="0"/>
              <a:t>the neck. Scrotum and testicles are other predilection site infested with larvae and, to a</a:t>
            </a:r>
            <a:br>
              <a:rPr lang="en-US" dirty="0" smtClean="0"/>
            </a:br>
            <a:r>
              <a:rPr lang="en-US" dirty="0" smtClean="0"/>
              <a:t>lesser extent, the breasts of women. Various reasons have been hypothesized for these preferences, such as lower body temperature of these areas, higher</a:t>
            </a:r>
            <a:br>
              <a:rPr lang="en-US" dirty="0" smtClean="0"/>
            </a:br>
            <a:r>
              <a:rPr lang="en-US" dirty="0" smtClean="0"/>
              <a:t>awareness of patients for these body parts or a tropism of </a:t>
            </a:r>
            <a:r>
              <a:rPr lang="en-US" i="1" dirty="0" smtClean="0"/>
              <a:t>D. </a:t>
            </a:r>
            <a:r>
              <a:rPr lang="en-US" i="1" dirty="0" err="1" smtClean="0"/>
              <a:t>repens</a:t>
            </a:r>
            <a:r>
              <a:rPr lang="en-US" i="1" dirty="0" smtClean="0"/>
              <a:t> </a:t>
            </a:r>
            <a:r>
              <a:rPr lang="en-US" dirty="0" smtClean="0"/>
              <a:t>due to</a:t>
            </a:r>
            <a:br>
              <a:rPr lang="en-US" dirty="0" smtClean="0"/>
            </a:br>
            <a:r>
              <a:rPr lang="en-US" dirty="0" smtClean="0"/>
              <a:t>abundance concentrations of sexual hormones. The nematodes could reach lymph</a:t>
            </a:r>
            <a:br>
              <a:rPr lang="en-US" dirty="0" smtClean="0"/>
            </a:br>
            <a:r>
              <a:rPr lang="en-US" dirty="0" smtClean="0"/>
              <a:t>nodes, the abdominal cavity, muscles and even the </a:t>
            </a:r>
            <a:r>
              <a:rPr lang="en-US" dirty="0" err="1" smtClean="0"/>
              <a:t>dura</a:t>
            </a:r>
            <a:r>
              <a:rPr lang="en-US" dirty="0" smtClean="0"/>
              <a:t>. However, </a:t>
            </a:r>
            <a:r>
              <a:rPr lang="en-US" i="1" dirty="0" smtClean="0"/>
              <a:t>D. </a:t>
            </a:r>
            <a:r>
              <a:rPr lang="en-US" i="1" dirty="0" err="1" smtClean="0"/>
              <a:t>repens</a:t>
            </a:r>
            <a:r>
              <a:rPr lang="en-US" i="1" dirty="0" smtClean="0"/>
              <a:t> </a:t>
            </a:r>
            <a:r>
              <a:rPr lang="en-US" dirty="0" smtClean="0"/>
              <a:t>if</a:t>
            </a:r>
            <a:br>
              <a:rPr lang="en-US" dirty="0" smtClean="0"/>
            </a:br>
            <a:r>
              <a:rPr lang="en-US" dirty="0" smtClean="0"/>
              <a:t>left untreated may survive for up to one year. </a:t>
            </a:r>
            <a:br>
              <a:rPr lang="en-US" dirty="0" smtClean="0"/>
            </a:br>
            <a:r>
              <a:rPr lang="en-US" dirty="0" smtClean="0"/>
              <a:t> </a:t>
            </a:r>
            <a:br>
              <a:rPr lang="en-US" dirty="0" smtClean="0"/>
            </a:br>
            <a:r>
              <a:rPr lang="en-US" dirty="0" smtClean="0"/>
              <a:t> </a:t>
            </a:r>
            <a:r>
              <a:rPr lang="en-US" sz="4800" dirty="0" smtClean="0"/>
              <a:t/>
            </a:r>
            <a:br>
              <a:rPr lang="en-US" sz="4800" dirty="0" smtClean="0"/>
            </a:br>
            <a:endParaRPr lang="en-US" sz="4800" b="1" dirty="0" smtClean="0"/>
          </a:p>
        </p:txBody>
      </p:sp>
    </p:spTree>
    <p:extLst>
      <p:ext uri="{BB962C8B-B14F-4D97-AF65-F5344CB8AC3E}">
        <p14:creationId xmlns="" xmlns:p14="http://schemas.microsoft.com/office/powerpoint/2010/main" val="2855549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7504" y="19526"/>
            <a:ext cx="9036496" cy="1384995"/>
          </a:xfrm>
          <a:prstGeom prst="rect">
            <a:avLst/>
          </a:prstGeom>
          <a:noFill/>
        </p:spPr>
        <p:txBody>
          <a:bodyPr wrap="square" rtlCol="0">
            <a:spAutoFit/>
          </a:bodyPr>
          <a:lstStyle/>
          <a:p>
            <a:pPr algn="just"/>
            <a:r>
              <a:rPr lang="en-US" dirty="0" smtClean="0"/>
              <a:t/>
            </a:r>
            <a:br>
              <a:rPr lang="en-US" dirty="0" smtClean="0"/>
            </a:br>
            <a:r>
              <a:rPr lang="en-US" dirty="0" smtClean="0"/>
              <a:t> </a:t>
            </a:r>
            <a:r>
              <a:rPr lang="en-US" sz="4800" dirty="0" smtClean="0"/>
              <a:t/>
            </a:r>
            <a:br>
              <a:rPr lang="en-US" sz="4800" dirty="0" smtClean="0"/>
            </a:br>
            <a:endParaRPr lang="en-US" sz="4800" b="1" dirty="0" smtClean="0"/>
          </a:p>
        </p:txBody>
      </p:sp>
      <p:pic>
        <p:nvPicPr>
          <p:cNvPr id="4" name="Picture 49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57158" y="142858"/>
            <a:ext cx="2542540" cy="1842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90"/>
          <p:cNvPicPr/>
          <p:nvPr/>
        </p:nvPicPr>
        <p:blipFill>
          <a:blip r:embed="rId4">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571868" y="142858"/>
            <a:ext cx="2376805" cy="1877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5" name="Rectangle 1"/>
          <p:cNvSpPr>
            <a:spLocks noChangeArrowheads="1"/>
          </p:cNvSpPr>
          <p:nvPr/>
        </p:nvSpPr>
        <p:spPr bwMode="auto">
          <a:xfrm>
            <a:off x="0" y="2071684"/>
            <a:ext cx="91440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pulmonary and </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dirofilariasis</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 </a:t>
            </a:r>
            <a:r>
              <a:rPr kumimoji="0" lang="en-US" sz="1400" b="0" i="1"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immitis</a:t>
            </a:r>
            <a:r>
              <a:rPr kumimoji="0" lang="en-US" sz="1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a:r>
            <a:endParaRPr kumimoji="0" lang="en-US"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5"/>
          <p:cNvPicPr/>
          <p:nvPr/>
        </p:nvPicPr>
        <p:blipFill>
          <a:blip r:embed="rId5">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00034" y="2643188"/>
            <a:ext cx="2402205" cy="1929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492"/>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643306" y="2643188"/>
            <a:ext cx="2395855" cy="1921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6" name="Rectangle 2"/>
          <p:cNvSpPr>
            <a:spLocks noChangeArrowheads="1"/>
          </p:cNvSpPr>
          <p:nvPr/>
        </p:nvSpPr>
        <p:spPr bwMode="auto">
          <a:xfrm>
            <a:off x="0" y="468631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Eyes and subcutaneous tissues of human infected with </a:t>
            </a:r>
            <a:r>
              <a:rPr kumimoji="0" lang="en-US" sz="1400" b="0"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D. </a:t>
            </a:r>
            <a:r>
              <a:rPr kumimoji="0" lang="en-US" sz="1400" b="0" i="1" u="none" strike="noStrike" cap="none" normalizeH="0" baseline="0" dirty="0" err="1" smtClean="0">
                <a:ln>
                  <a:noFill/>
                </a:ln>
                <a:solidFill>
                  <a:srgbClr val="333333"/>
                </a:solidFill>
                <a:effectLst/>
                <a:latin typeface="Times New Roman" pitchFamily="18" charset="0"/>
                <a:ea typeface="Calibri" pitchFamily="34" charset="0"/>
                <a:cs typeface="Times New Roman" pitchFamily="18" charset="0"/>
              </a:rPr>
              <a:t>repens</a:t>
            </a:r>
            <a:r>
              <a:rPr kumimoji="0" lang="en-US" sz="1400" b="0" i="0" u="none" strike="noStrike" cap="none" normalizeH="0" baseline="0" dirty="0" smtClean="0">
                <a:ln>
                  <a:noFill/>
                </a:ln>
                <a:solidFill>
                  <a:srgbClr val="333333"/>
                </a:solidFill>
                <a:effectLst/>
                <a:latin typeface="Calibri"/>
                <a:ea typeface="Calibri" pitchFamily="34" charset="0"/>
                <a:cs typeface="Times New Roman" pitchFamily="18" charset="0"/>
              </a:rPr>
              <a:t> </a:t>
            </a:r>
            <a:r>
              <a:rPr kumimoji="0" lang="en-US" sz="1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855549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 xmlns:a14="http://schemas.microsoft.com/office/drawing/2010/main" val="0"/>
              </a:ext>
            </a:extLst>
          </a:blip>
          <a:srcRect t="26959" b="27326"/>
          <a:stretch/>
        </p:blipFill>
        <p:spPr>
          <a:xfrm>
            <a:off x="0" y="0"/>
            <a:ext cx="9144000" cy="5143500"/>
          </a:xfrm>
          <a:prstGeom prst="rect">
            <a:avLst/>
          </a:prstGeom>
        </p:spPr>
      </p:pic>
    </p:spTree>
    <p:extLst>
      <p:ext uri="{BB962C8B-B14F-4D97-AF65-F5344CB8AC3E}">
        <p14:creationId xmlns="" xmlns:p14="http://schemas.microsoft.com/office/powerpoint/2010/main" val="12578714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28999" r="508" b="28793"/>
          <a:stretch/>
        </p:blipFill>
        <p:spPr>
          <a:xfrm>
            <a:off x="0" y="0"/>
            <a:ext cx="9144000" cy="5143500"/>
          </a:xfrm>
        </p:spPr>
      </p:pic>
      <p:sp>
        <p:nvSpPr>
          <p:cNvPr id="10" name="مربع نص 9"/>
          <p:cNvSpPr txBox="1"/>
          <p:nvPr/>
        </p:nvSpPr>
        <p:spPr>
          <a:xfrm>
            <a:off x="107504" y="0"/>
            <a:ext cx="8393586" cy="6309420"/>
          </a:xfrm>
          <a:prstGeom prst="rect">
            <a:avLst/>
          </a:prstGeom>
          <a:noFill/>
        </p:spPr>
        <p:txBody>
          <a:bodyPr wrap="square" rtlCol="0">
            <a:spAutoFit/>
          </a:bodyPr>
          <a:lstStyle/>
          <a:p>
            <a:pPr algn="just"/>
            <a:r>
              <a:rPr lang="en-US" sz="2000" b="1" i="1" dirty="0" err="1" smtClean="0"/>
              <a:t>Spirura</a:t>
            </a:r>
            <a:r>
              <a:rPr lang="en-US" sz="2000" b="1" i="1" dirty="0" smtClean="0"/>
              <a:t> </a:t>
            </a:r>
            <a:r>
              <a:rPr lang="en-US" sz="2000" b="1" i="1" dirty="0" err="1" smtClean="0"/>
              <a:t>rytipleurites</a:t>
            </a:r>
            <a:r>
              <a:rPr lang="en-US" sz="2000" b="1" i="1" dirty="0" smtClean="0"/>
              <a:t> </a:t>
            </a:r>
            <a:r>
              <a:rPr lang="en-US" sz="2000" b="1" dirty="0" smtClean="0"/>
              <a:t>(</a:t>
            </a:r>
            <a:r>
              <a:rPr lang="en-US" sz="2000" b="1" i="1" dirty="0" err="1" smtClean="0"/>
              <a:t>Filaria</a:t>
            </a:r>
            <a:r>
              <a:rPr lang="en-US" sz="2000" b="1" i="1" dirty="0" smtClean="0"/>
              <a:t> </a:t>
            </a:r>
            <a:r>
              <a:rPr lang="en-US" sz="2000" b="1" i="1" dirty="0" err="1" smtClean="0"/>
              <a:t>gastrophila</a:t>
            </a:r>
            <a:r>
              <a:rPr lang="en-US" sz="2000" b="1" dirty="0" smtClean="0"/>
              <a:t>)</a:t>
            </a:r>
            <a:endParaRPr lang="en-US" sz="4800" b="1" dirty="0" smtClean="0"/>
          </a:p>
          <a:p>
            <a:pPr algn="just"/>
            <a:r>
              <a:rPr lang="en-US" b="1" dirty="0" smtClean="0"/>
              <a:t>Introduction</a:t>
            </a:r>
            <a:r>
              <a:rPr lang="en-US" dirty="0" smtClean="0"/>
              <a:t>: </a:t>
            </a:r>
            <a:r>
              <a:rPr lang="en-US" i="1" dirty="0" err="1" smtClean="0"/>
              <a:t>Spirura</a:t>
            </a:r>
            <a:r>
              <a:rPr lang="en-US" i="1" dirty="0" smtClean="0"/>
              <a:t> </a:t>
            </a:r>
            <a:r>
              <a:rPr lang="en-US" dirty="0" smtClean="0"/>
              <a:t>from the name of the group (round) and </a:t>
            </a:r>
            <a:r>
              <a:rPr lang="en-US" i="1" dirty="0" err="1" smtClean="0"/>
              <a:t>ryti</a:t>
            </a:r>
            <a:r>
              <a:rPr lang="en-US" i="1" dirty="0" smtClean="0"/>
              <a:t> </a:t>
            </a:r>
            <a:r>
              <a:rPr lang="en-US" dirty="0" smtClean="0"/>
              <a:t>= wrinkled</a:t>
            </a:r>
            <a:br>
              <a:rPr lang="en-US" dirty="0" smtClean="0"/>
            </a:br>
            <a:r>
              <a:rPr lang="en-US" dirty="0" smtClean="0"/>
              <a:t>cuticle and </a:t>
            </a:r>
            <a:r>
              <a:rPr lang="en-US" i="1" dirty="0" err="1" smtClean="0"/>
              <a:t>pleurites</a:t>
            </a:r>
            <a:r>
              <a:rPr lang="en-US" i="1" dirty="0" smtClean="0"/>
              <a:t> </a:t>
            </a:r>
            <a:r>
              <a:rPr lang="en-US" dirty="0" smtClean="0"/>
              <a:t>for the location of the cysts in the </a:t>
            </a:r>
            <a:r>
              <a:rPr lang="en-US" dirty="0" err="1" smtClean="0"/>
              <a:t>leural</a:t>
            </a:r>
            <a:r>
              <a:rPr lang="en-US" dirty="0" smtClean="0"/>
              <a:t> cavity of the</a:t>
            </a:r>
            <a:r>
              <a:rPr lang="en-US" sz="4800" dirty="0" smtClean="0"/>
              <a:t/>
            </a:r>
            <a:br>
              <a:rPr lang="en-US" sz="4800" dirty="0" smtClean="0"/>
            </a:br>
            <a:r>
              <a:rPr lang="en-US" dirty="0" smtClean="0"/>
              <a:t>intermediate host. These worms were originally described from larvae recovered from the body cavity of the oriental cockroach or beetles and sometimes frogs (intermediate</a:t>
            </a:r>
            <a:br>
              <a:rPr lang="en-US" dirty="0" smtClean="0"/>
            </a:br>
            <a:r>
              <a:rPr lang="en-US" dirty="0" smtClean="0"/>
              <a:t>host).while the cat and accidentally sometimes the rat, Mongoose</a:t>
            </a:r>
            <a:r>
              <a:rPr lang="en-US" i="1" dirty="0" smtClean="0"/>
              <a:t>, </a:t>
            </a:r>
            <a:r>
              <a:rPr lang="en-US" dirty="0" smtClean="0"/>
              <a:t>Fox,</a:t>
            </a:r>
            <a:r>
              <a:rPr lang="en-US" sz="4800" dirty="0" smtClean="0"/>
              <a:t/>
            </a:r>
            <a:br>
              <a:rPr lang="en-US" sz="4800" dirty="0" smtClean="0"/>
            </a:br>
            <a:r>
              <a:rPr lang="en-US" dirty="0" smtClean="0"/>
              <a:t>hedgehog, and striped polecat regarded as definitive hosts.</a:t>
            </a:r>
          </a:p>
          <a:p>
            <a:pPr algn="just"/>
            <a:r>
              <a:rPr lang="en-US" b="1" dirty="0" smtClean="0"/>
              <a:t>Geographical distribution: </a:t>
            </a:r>
            <a:r>
              <a:rPr lang="en-US" dirty="0" smtClean="0"/>
              <a:t>These worms are common in North Africa and</a:t>
            </a:r>
            <a:br>
              <a:rPr lang="en-US" dirty="0" smtClean="0"/>
            </a:br>
            <a:r>
              <a:rPr lang="en-US" dirty="0" smtClean="0"/>
              <a:t>probably into parts of southern Europe. Reported on infections in cats, one from</a:t>
            </a:r>
            <a:br>
              <a:rPr lang="en-US" dirty="0" smtClean="0"/>
            </a:br>
            <a:r>
              <a:rPr lang="en-US" dirty="0" smtClean="0"/>
              <a:t>Lyon and one from Madagascar. Also reported from a cat in Egypt. </a:t>
            </a:r>
            <a:br>
              <a:rPr lang="en-US" dirty="0" smtClean="0"/>
            </a:br>
            <a:r>
              <a:rPr lang="en-US" b="1" dirty="0" smtClean="0"/>
              <a:t>Site of infection: </a:t>
            </a:r>
            <a:r>
              <a:rPr lang="en-US" dirty="0" smtClean="0"/>
              <a:t>The adults live in the wall of the esophagus and stomach.</a:t>
            </a:r>
            <a:br>
              <a:rPr lang="en-US" dirty="0" smtClean="0"/>
            </a:br>
            <a:r>
              <a:rPr lang="en-US" b="1" dirty="0" smtClean="0"/>
              <a:t>Biology: </a:t>
            </a:r>
            <a:r>
              <a:rPr lang="en-US" dirty="0" smtClean="0"/>
              <a:t>The adults of this genus are recognized by the presence of one or two</a:t>
            </a:r>
            <a:br>
              <a:rPr lang="en-US" dirty="0" smtClean="0"/>
            </a:br>
            <a:r>
              <a:rPr lang="en-US" dirty="0" smtClean="0"/>
              <a:t>ventral cuticular bosses (inflations) in the cervical region. The eggs are ovoid</a:t>
            </a:r>
            <a:br>
              <a:rPr lang="en-US" dirty="0" smtClean="0"/>
            </a:br>
            <a:r>
              <a:rPr lang="en-US" dirty="0" smtClean="0"/>
              <a:t>with a smooth thick shell, and contain a first-stage larvae with a cephalic hook</a:t>
            </a:r>
            <a:br>
              <a:rPr lang="en-US" dirty="0" smtClean="0"/>
            </a:br>
            <a:r>
              <a:rPr lang="en-US" dirty="0" smtClean="0"/>
              <a:t>when passed in the feces. </a:t>
            </a:r>
            <a:br>
              <a:rPr lang="en-US" dirty="0" smtClean="0"/>
            </a:br>
            <a:r>
              <a:rPr lang="en-US" dirty="0" smtClean="0"/>
              <a:t> </a:t>
            </a:r>
            <a:br>
              <a:rPr lang="en-US" dirty="0" smtClean="0"/>
            </a:br>
            <a:endParaRPr lang="en-US" sz="4800" b="1" dirty="0" smtClean="0"/>
          </a:p>
          <a:p>
            <a:endParaRPr lang="en-US" sz="4800" b="1" dirty="0" smtClean="0"/>
          </a:p>
          <a:p>
            <a:endParaRPr lang="en-US" dirty="0" smtClean="0"/>
          </a:p>
        </p:txBody>
      </p:sp>
    </p:spTree>
    <p:extLst>
      <p:ext uri="{BB962C8B-B14F-4D97-AF65-F5344CB8AC3E}">
        <p14:creationId xmlns="" xmlns:p14="http://schemas.microsoft.com/office/powerpoint/2010/main" val="1135371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28999" r="508" b="28793"/>
          <a:stretch/>
        </p:blipFill>
        <p:spPr>
          <a:xfrm>
            <a:off x="0" y="0"/>
            <a:ext cx="9144000" cy="5143500"/>
          </a:xfrm>
        </p:spPr>
      </p:pic>
      <p:sp>
        <p:nvSpPr>
          <p:cNvPr id="10" name="مربع نص 9"/>
          <p:cNvSpPr txBox="1"/>
          <p:nvPr/>
        </p:nvSpPr>
        <p:spPr>
          <a:xfrm>
            <a:off x="107504" y="0"/>
            <a:ext cx="9036496" cy="6001643"/>
          </a:xfrm>
          <a:prstGeom prst="rect">
            <a:avLst/>
          </a:prstGeom>
          <a:noFill/>
        </p:spPr>
        <p:txBody>
          <a:bodyPr wrap="square" rtlCol="0">
            <a:spAutoFit/>
          </a:bodyPr>
          <a:lstStyle/>
          <a:p>
            <a:pPr algn="just"/>
            <a:r>
              <a:rPr lang="en-US" dirty="0" smtClean="0"/>
              <a:t>The larvae were capable of developing in cockroaches that become infected when</a:t>
            </a:r>
            <a:br>
              <a:rPr lang="en-US" dirty="0" smtClean="0"/>
            </a:br>
            <a:r>
              <a:rPr lang="en-US" dirty="0" smtClean="0"/>
              <a:t>they ingest the eggs. The larvae grow within capsules in the abdominal cavities</a:t>
            </a:r>
            <a:br>
              <a:rPr lang="en-US" dirty="0" smtClean="0"/>
            </a:br>
            <a:r>
              <a:rPr lang="en-US" dirty="0" smtClean="0"/>
              <a:t>of the cockroaches where they become quite long, over a cm in length. The third stage larvae within the abdominal cavity of the insects have well developed reproductive systems. Cats become infected through the ingestion of infected cockroaches.</a:t>
            </a:r>
          </a:p>
          <a:p>
            <a:pPr algn="just"/>
            <a:r>
              <a:rPr lang="en-US" b="1" dirty="0" smtClean="0"/>
              <a:t>Diagnosis: </a:t>
            </a:r>
            <a:r>
              <a:rPr lang="en-US" dirty="0" smtClean="0"/>
              <a:t>Can described and illustrated by light and scanning electron</a:t>
            </a:r>
            <a:br>
              <a:rPr lang="en-US" dirty="0" smtClean="0"/>
            </a:br>
            <a:r>
              <a:rPr lang="en-US" dirty="0" smtClean="0"/>
              <a:t>microscopy from specimens collected from the stomach of final hosts.</a:t>
            </a:r>
            <a:br>
              <a:rPr lang="en-US" dirty="0" smtClean="0"/>
            </a:br>
            <a:r>
              <a:rPr lang="en-US" b="1" dirty="0" smtClean="0"/>
              <a:t>Pathogenesis: </a:t>
            </a:r>
            <a:r>
              <a:rPr lang="en-US" dirty="0" smtClean="0"/>
              <a:t>The nematode was identified as belonging to the genus </a:t>
            </a:r>
            <a:r>
              <a:rPr lang="en-US" i="1" dirty="0" err="1" smtClean="0"/>
              <a:t>Spirura</a:t>
            </a:r>
            <a:r>
              <a:rPr lang="en-US" dirty="0" smtClean="0"/>
              <a:t>.</a:t>
            </a:r>
            <a:br>
              <a:rPr lang="en-US" dirty="0" smtClean="0"/>
            </a:br>
            <a:r>
              <a:rPr lang="en-US" dirty="0" smtClean="0"/>
              <a:t>The number of parasites in this animal was considered significant and contributed</a:t>
            </a:r>
            <a:br>
              <a:rPr lang="en-US" dirty="0" smtClean="0"/>
            </a:br>
            <a:r>
              <a:rPr lang="en-US" dirty="0" smtClean="0"/>
              <a:t>to the death of the animal. </a:t>
            </a:r>
          </a:p>
          <a:p>
            <a:pPr algn="just"/>
            <a:r>
              <a:rPr lang="en-US" b="1" dirty="0" smtClean="0"/>
              <a:t>Control/Prevention: </a:t>
            </a:r>
            <a:r>
              <a:rPr lang="en-US" dirty="0" smtClean="0"/>
              <a:t>As with many of the parasites, it is important to keep cats</a:t>
            </a:r>
            <a:br>
              <a:rPr lang="en-US" dirty="0" smtClean="0"/>
            </a:br>
            <a:r>
              <a:rPr lang="en-US" dirty="0" smtClean="0"/>
              <a:t>from hunting. At the same time, the large numbers of oriental cockroaches that</a:t>
            </a:r>
            <a:br>
              <a:rPr lang="en-US" dirty="0" smtClean="0"/>
            </a:br>
            <a:r>
              <a:rPr lang="en-US" dirty="0" smtClean="0"/>
              <a:t>can be present in houses would mean that in many parts of the world, infections</a:t>
            </a:r>
          </a:p>
          <a:p>
            <a:pPr algn="just"/>
            <a:r>
              <a:rPr lang="en-US" dirty="0" smtClean="0"/>
              <a:t>could be very hard to control. </a:t>
            </a:r>
          </a:p>
          <a:p>
            <a:pPr algn="just"/>
            <a:r>
              <a:rPr lang="en-US" dirty="0" smtClean="0"/>
              <a:t> </a:t>
            </a:r>
            <a:br>
              <a:rPr lang="en-US" dirty="0" smtClean="0"/>
            </a:br>
            <a:r>
              <a:rPr lang="en-US" dirty="0" smtClean="0"/>
              <a:t> </a:t>
            </a:r>
            <a:r>
              <a:rPr lang="en-US" sz="4800" dirty="0" smtClean="0"/>
              <a:t/>
            </a:r>
            <a:br>
              <a:rPr lang="en-US" sz="4800" dirty="0" smtClean="0"/>
            </a:br>
            <a:endParaRPr lang="en-US" sz="4800" b="1" dirty="0" smtClean="0"/>
          </a:p>
          <a:p>
            <a:endParaRPr lang="en-US" sz="4800" dirty="0" smtClean="0"/>
          </a:p>
        </p:txBody>
      </p:sp>
    </p:spTree>
    <p:extLst>
      <p:ext uri="{BB962C8B-B14F-4D97-AF65-F5344CB8AC3E}">
        <p14:creationId xmlns="" xmlns:p14="http://schemas.microsoft.com/office/powerpoint/2010/main" val="19405656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28999" r="508" b="28793"/>
          <a:stretch/>
        </p:blipFill>
        <p:spPr>
          <a:xfrm>
            <a:off x="0" y="0"/>
            <a:ext cx="9144000" cy="5143500"/>
          </a:xfrm>
        </p:spPr>
      </p:pic>
      <p:sp>
        <p:nvSpPr>
          <p:cNvPr id="10" name="مربع نص 9"/>
          <p:cNvSpPr txBox="1"/>
          <p:nvPr/>
        </p:nvSpPr>
        <p:spPr>
          <a:xfrm>
            <a:off x="52957" y="0"/>
            <a:ext cx="9036496" cy="2585323"/>
          </a:xfrm>
          <a:prstGeom prst="rect">
            <a:avLst/>
          </a:prstGeom>
          <a:noFill/>
        </p:spPr>
        <p:txBody>
          <a:bodyPr wrap="square" rtlCol="0">
            <a:spAutoFit/>
          </a:bodyPr>
          <a:lstStyle/>
          <a:p>
            <a:r>
              <a:rPr lang="en-US" b="1" dirty="0" smtClean="0"/>
              <a:t>Family: </a:t>
            </a:r>
            <a:r>
              <a:rPr lang="en-US" b="1" dirty="0" err="1" smtClean="0"/>
              <a:t>Filariidae</a:t>
            </a:r>
            <a:r>
              <a:rPr lang="en-US" b="1" dirty="0" smtClean="0"/>
              <a:t/>
            </a:r>
            <a:br>
              <a:rPr lang="en-US" b="1" dirty="0" smtClean="0"/>
            </a:br>
            <a:r>
              <a:rPr lang="en-US" dirty="0" smtClean="0"/>
              <a:t>The family causes diseases with economic importance by parasitic worms that</a:t>
            </a:r>
            <a:br>
              <a:rPr lang="en-US" dirty="0" smtClean="0"/>
            </a:br>
            <a:r>
              <a:rPr lang="en-US" dirty="0" smtClean="0"/>
              <a:t>are transmitted by the bite of blood-feeding insects. This debilitating group of</a:t>
            </a:r>
            <a:br>
              <a:rPr lang="en-US" dirty="0" smtClean="0"/>
            </a:br>
            <a:r>
              <a:rPr lang="en-US" dirty="0" smtClean="0"/>
              <a:t>diseases includes river blindness and lymphatic filariasis (commonly known as</a:t>
            </a:r>
            <a:br>
              <a:rPr lang="en-US" dirty="0" smtClean="0"/>
            </a:br>
            <a:r>
              <a:rPr lang="en-US" dirty="0" smtClean="0"/>
              <a:t>elephantiasis) in human as well as to animals (granulomatous nodule, pulmonary</a:t>
            </a:r>
            <a:br>
              <a:rPr lang="en-US" dirty="0" smtClean="0"/>
            </a:br>
            <a:r>
              <a:rPr lang="en-US" dirty="0" err="1" smtClean="0"/>
              <a:t>dirofilariasis</a:t>
            </a:r>
            <a:r>
              <a:rPr lang="en-US" dirty="0" smtClean="0"/>
              <a:t>). </a:t>
            </a:r>
          </a:p>
          <a:p>
            <a:r>
              <a:rPr lang="en-US" dirty="0" smtClean="0"/>
              <a:t/>
            </a:r>
            <a:br>
              <a:rPr lang="en-US" dirty="0" smtClean="0"/>
            </a:br>
            <a:r>
              <a:rPr lang="en-US" dirty="0" smtClean="0"/>
              <a:t/>
            </a:r>
            <a:br>
              <a:rPr lang="en-US" dirty="0" smtClean="0"/>
            </a:br>
            <a:endParaRPr lang="en-US" dirty="0" smtClean="0">
              <a:solidFill>
                <a:schemeClr val="accent1">
                  <a:lumMod val="75000"/>
                </a:schemeClr>
              </a:solidFill>
            </a:endParaRPr>
          </a:p>
        </p:txBody>
      </p:sp>
    </p:spTree>
    <p:extLst>
      <p:ext uri="{BB962C8B-B14F-4D97-AF65-F5344CB8AC3E}">
        <p14:creationId xmlns="" xmlns:p14="http://schemas.microsoft.com/office/powerpoint/2010/main" val="34774397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28999" r="508" b="28793"/>
          <a:stretch/>
        </p:blipFill>
        <p:spPr>
          <a:xfrm>
            <a:off x="0" y="0"/>
            <a:ext cx="9144000" cy="5143500"/>
          </a:xfrm>
        </p:spPr>
      </p:pic>
      <p:sp>
        <p:nvSpPr>
          <p:cNvPr id="10" name="مربع نص 9"/>
          <p:cNvSpPr txBox="1"/>
          <p:nvPr/>
        </p:nvSpPr>
        <p:spPr>
          <a:xfrm>
            <a:off x="52957" y="0"/>
            <a:ext cx="9036496" cy="2585323"/>
          </a:xfrm>
          <a:prstGeom prst="rect">
            <a:avLst/>
          </a:prstGeom>
          <a:noFill/>
        </p:spPr>
        <p:txBody>
          <a:bodyPr wrap="square" rtlCol="0">
            <a:spAutoFit/>
          </a:bodyPr>
          <a:lstStyle/>
          <a:p>
            <a:r>
              <a:rPr lang="en-US" b="1" dirty="0" smtClean="0"/>
              <a:t>Hosts: </a:t>
            </a:r>
            <a:r>
              <a:rPr lang="en-US" dirty="0" smtClean="0"/>
              <a:t>Dogs, foxes, wolves, coyotes, and cats. </a:t>
            </a:r>
            <a:br>
              <a:rPr lang="en-US" dirty="0" smtClean="0"/>
            </a:br>
            <a:r>
              <a:rPr lang="en-US" b="1" i="1" dirty="0" smtClean="0"/>
              <a:t>Dirofilaria </a:t>
            </a:r>
            <a:r>
              <a:rPr lang="en-US" b="1" i="1" dirty="0" err="1" smtClean="0"/>
              <a:t>immitis</a:t>
            </a:r>
            <a:r>
              <a:rPr lang="en-US" b="1" i="1" dirty="0" smtClean="0"/>
              <a:t> (</a:t>
            </a:r>
            <a:r>
              <a:rPr lang="en-US" b="1" dirty="0" smtClean="0"/>
              <a:t>Dog heartworms)</a:t>
            </a:r>
            <a:br>
              <a:rPr lang="en-US" b="1" dirty="0" smtClean="0"/>
            </a:br>
            <a:r>
              <a:rPr lang="en-US" b="1" dirty="0" smtClean="0"/>
              <a:t>Introduction: </a:t>
            </a:r>
            <a:r>
              <a:rPr lang="en-US" i="1" dirty="0" smtClean="0"/>
              <a:t>Dirofilaria </a:t>
            </a:r>
            <a:r>
              <a:rPr lang="en-US" i="1" dirty="0" err="1" smtClean="0"/>
              <a:t>immitis</a:t>
            </a:r>
            <a:r>
              <a:rPr lang="en-US" i="1" dirty="0" smtClean="0"/>
              <a:t> </a:t>
            </a:r>
            <a:r>
              <a:rPr lang="en-US" dirty="0" smtClean="0"/>
              <a:t>is a parasitic nematode responsible of canine</a:t>
            </a:r>
            <a:br>
              <a:rPr lang="en-US" dirty="0" smtClean="0"/>
            </a:br>
            <a:r>
              <a:rPr lang="en-US" dirty="0" smtClean="0"/>
              <a:t>and feline cardiopulmonary </a:t>
            </a:r>
            <a:r>
              <a:rPr lang="en-US" dirty="0" err="1" smtClean="0"/>
              <a:t>dirofilariasis</a:t>
            </a:r>
            <a:r>
              <a:rPr lang="en-US" dirty="0" smtClean="0"/>
              <a:t> in both domestic and wild hosts, and the</a:t>
            </a:r>
            <a:br>
              <a:rPr lang="en-US" dirty="0" smtClean="0"/>
            </a:br>
            <a:r>
              <a:rPr lang="en-US" dirty="0" smtClean="0"/>
              <a:t>causal agent of human pulmonary </a:t>
            </a:r>
            <a:r>
              <a:rPr lang="en-US" dirty="0" err="1" smtClean="0"/>
              <a:t>dirofilariasis</a:t>
            </a:r>
            <a:r>
              <a:rPr lang="en-US" dirty="0" smtClean="0"/>
              <a:t>. It is a zoonotic parasitic disease</a:t>
            </a:r>
            <a:br>
              <a:rPr lang="en-US" dirty="0" smtClean="0"/>
            </a:br>
            <a:r>
              <a:rPr lang="en-US" dirty="0" smtClean="0"/>
              <a:t>mainly located in temperate, tropical, and subtropical areas of the world. </a:t>
            </a:r>
          </a:p>
          <a:p>
            <a:r>
              <a:rPr lang="en-US" dirty="0" smtClean="0"/>
              <a:t/>
            </a:r>
            <a:br>
              <a:rPr lang="en-US" dirty="0" smtClean="0"/>
            </a:br>
            <a:r>
              <a:rPr lang="en-US" dirty="0" smtClean="0"/>
              <a:t/>
            </a:r>
            <a:br>
              <a:rPr lang="en-US" dirty="0" smtClean="0"/>
            </a:br>
            <a:endParaRPr lang="en-US" dirty="0" smtClean="0">
              <a:solidFill>
                <a:schemeClr val="accent1">
                  <a:lumMod val="75000"/>
                </a:schemeClr>
              </a:solidFill>
            </a:endParaRPr>
          </a:p>
        </p:txBody>
      </p:sp>
      <p:pic>
        <p:nvPicPr>
          <p:cNvPr id="5" name="Picture 20"/>
          <p:cNvPicPr/>
          <p:nvPr/>
        </p:nvPicPr>
        <p:blipFill>
          <a:blip r:embed="rId3">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143108" y="1857370"/>
            <a:ext cx="4867910" cy="3030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4774397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71406" y="71420"/>
            <a:ext cx="9001156" cy="5078313"/>
          </a:xfrm>
          <a:prstGeom prst="rect">
            <a:avLst/>
          </a:prstGeom>
        </p:spPr>
        <p:txBody>
          <a:bodyPr wrap="square">
            <a:spAutoFit/>
          </a:bodyPr>
          <a:lstStyle/>
          <a:p>
            <a:r>
              <a:rPr lang="en-US" b="1" dirty="0" smtClean="0"/>
              <a:t>Transmission</a:t>
            </a:r>
            <a:r>
              <a:rPr lang="en-US" dirty="0" smtClean="0"/>
              <a:t>: </a:t>
            </a:r>
            <a:r>
              <a:rPr lang="en-US" dirty="0" err="1" smtClean="0"/>
              <a:t>Dirofilariasis</a:t>
            </a:r>
            <a:r>
              <a:rPr lang="en-US" dirty="0" smtClean="0"/>
              <a:t> is transmitted neither person-to-person nor </a:t>
            </a:r>
            <a:r>
              <a:rPr lang="en-US" dirty="0" err="1" smtClean="0"/>
              <a:t>personto</a:t>
            </a:r>
            <a:r>
              <a:rPr lang="en-US" dirty="0" smtClean="0"/>
              <a:t>-mosquito-to-person. The transmission of </a:t>
            </a:r>
            <a:r>
              <a:rPr lang="en-US" dirty="0" err="1" smtClean="0"/>
              <a:t>dirofilariasis</a:t>
            </a:r>
            <a:r>
              <a:rPr lang="en-US" dirty="0" smtClean="0"/>
              <a:t> requires mosquitoes as the intermediate host as well as the production of </a:t>
            </a:r>
            <a:r>
              <a:rPr lang="en-US" dirty="0" err="1" smtClean="0"/>
              <a:t>microfilariae</a:t>
            </a:r>
            <a:r>
              <a:rPr lang="en-US" dirty="0" smtClean="0"/>
              <a:t>, which does not take place in humans. Different species of mosquitoes (</a:t>
            </a:r>
            <a:r>
              <a:rPr lang="en-US" i="1" dirty="0" smtClean="0"/>
              <a:t>Culex </a:t>
            </a:r>
            <a:r>
              <a:rPr lang="en-US" dirty="0" smtClean="0"/>
              <a:t>spp., </a:t>
            </a:r>
            <a:r>
              <a:rPr lang="en-US" i="1" dirty="0" smtClean="0"/>
              <a:t>Aedes </a:t>
            </a:r>
            <a:r>
              <a:rPr lang="en-US" dirty="0" smtClean="0"/>
              <a:t>spp., </a:t>
            </a:r>
            <a:r>
              <a:rPr lang="en-US" i="1" dirty="0" smtClean="0"/>
              <a:t>Anopheles </a:t>
            </a:r>
            <a:r>
              <a:rPr lang="en-US" dirty="0" smtClean="0"/>
              <a:t>spp.) act as an intermediate stage in order to</a:t>
            </a:r>
            <a:br>
              <a:rPr lang="en-US" dirty="0" smtClean="0"/>
            </a:br>
            <a:r>
              <a:rPr lang="en-US" dirty="0" smtClean="0"/>
              <a:t>complete their life cycle. Heartworm infection is a severe and life-threatening disease. Initially the pulmonary vasculature is affected, and the lung itself and, finally, the right chambers of the heart. However, the development of the parasite in cats takes longer compared to dogs and most infections are </a:t>
            </a:r>
            <a:r>
              <a:rPr lang="en-US" dirty="0" err="1" smtClean="0"/>
              <a:t>amicrofilaraemic</a:t>
            </a:r>
            <a:r>
              <a:rPr lang="en-US" dirty="0" smtClean="0"/>
              <a:t>. Additionally, many cats tolerate the infection without any noticeable clinical signs or with signs manifested only transiently and sometimes sudden death may arise without warning. </a:t>
            </a:r>
          </a:p>
          <a:p>
            <a:r>
              <a:rPr lang="en-US" b="1" dirty="0" smtClean="0"/>
              <a:t>Geographical distribution: </a:t>
            </a:r>
            <a:r>
              <a:rPr lang="en-US" i="1" dirty="0" smtClean="0"/>
              <a:t>Dirofilaria </a:t>
            </a:r>
            <a:r>
              <a:rPr lang="en-US" i="1" dirty="0" err="1" smtClean="0"/>
              <a:t>immitis</a:t>
            </a:r>
            <a:r>
              <a:rPr lang="en-US" i="1" dirty="0" smtClean="0"/>
              <a:t> </a:t>
            </a:r>
            <a:r>
              <a:rPr lang="en-US" dirty="0" smtClean="0"/>
              <a:t>is cosmopolitan in </a:t>
            </a:r>
            <a:r>
              <a:rPr lang="en-US" dirty="0" smtClean="0"/>
              <a:t>dogs particularly </a:t>
            </a:r>
            <a:r>
              <a:rPr lang="en-US" dirty="0" smtClean="0"/>
              <a:t>prevalent in warmer areas.</a:t>
            </a:r>
            <a:br>
              <a:rPr lang="en-US" dirty="0" smtClean="0"/>
            </a:br>
            <a:r>
              <a:rPr lang="en-US" b="1" dirty="0" smtClean="0"/>
              <a:t>Biology: </a:t>
            </a:r>
            <a:r>
              <a:rPr lang="en-US" i="1" dirty="0" smtClean="0"/>
              <a:t>Dirofilaria </a:t>
            </a:r>
            <a:r>
              <a:rPr lang="en-US" i="1" dirty="0" err="1" smtClean="0"/>
              <a:t>immitis</a:t>
            </a:r>
            <a:r>
              <a:rPr lang="en-US" i="1" dirty="0" smtClean="0"/>
              <a:t> </a:t>
            </a:r>
            <a:r>
              <a:rPr lang="en-US" dirty="0" smtClean="0"/>
              <a:t>has an indirect life cycle. The adult parasite sexually</a:t>
            </a:r>
            <a:br>
              <a:rPr lang="en-US" dirty="0" smtClean="0"/>
            </a:br>
            <a:r>
              <a:rPr lang="en-US" dirty="0" smtClean="0"/>
              <a:t>reproduces in its vertebrate host, and the </a:t>
            </a:r>
            <a:r>
              <a:rPr lang="en-US" dirty="0" smtClean="0"/>
              <a:t>larvae</a:t>
            </a:r>
            <a:r>
              <a:rPr lang="en-US" dirty="0" smtClean="0"/>
              <a:t> </a:t>
            </a:r>
            <a:r>
              <a:rPr lang="en-US" dirty="0" smtClean="0"/>
              <a:t>are transferred to the</a:t>
            </a:r>
            <a:br>
              <a:rPr lang="en-US" dirty="0" smtClean="0"/>
            </a:br>
            <a:r>
              <a:rPr lang="en-US" dirty="0" smtClean="0"/>
              <a:t>intermediate host, which is usually a mosquito or a flea </a:t>
            </a:r>
            <a:br>
              <a:rPr lang="en-US" dirty="0" smtClean="0"/>
            </a:br>
            <a:r>
              <a:rPr lang="en-US" dirty="0" smtClean="0"/>
              <a:t/>
            </a:r>
            <a:br>
              <a:rPr lang="en-US" dirty="0" smtClean="0"/>
            </a:br>
            <a:r>
              <a:rPr lang="en-US" dirty="0" smtClean="0"/>
              <a:t> </a:t>
            </a:r>
            <a:br>
              <a:rPr lang="en-US" dirty="0" smtClean="0"/>
            </a:br>
            <a:endParaRPr lang="ar-IQ" dirty="0"/>
          </a:p>
        </p:txBody>
      </p:sp>
    </p:spTree>
    <p:extLst>
      <p:ext uri="{BB962C8B-B14F-4D97-AF65-F5344CB8AC3E}">
        <p14:creationId xmlns="" xmlns:p14="http://schemas.microsoft.com/office/powerpoint/2010/main" val="6102410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7504" y="31342"/>
            <a:ext cx="9036496" cy="1261884"/>
          </a:xfrm>
          <a:prstGeom prst="rect">
            <a:avLst/>
          </a:prstGeom>
          <a:noFill/>
        </p:spPr>
        <p:txBody>
          <a:bodyPr wrap="square" rtlCol="0">
            <a:spAutoFit/>
          </a:bodyPr>
          <a:lstStyle/>
          <a:p>
            <a:endParaRPr lang="en-US" sz="2800" b="1" dirty="0" smtClean="0"/>
          </a:p>
          <a:p>
            <a:r>
              <a:rPr lang="en-US" sz="4800" b="1" dirty="0" smtClean="0"/>
              <a:t> </a:t>
            </a:r>
          </a:p>
        </p:txBody>
      </p:sp>
      <p:sp>
        <p:nvSpPr>
          <p:cNvPr id="5" name="مستطيل 4"/>
          <p:cNvSpPr/>
          <p:nvPr/>
        </p:nvSpPr>
        <p:spPr>
          <a:xfrm>
            <a:off x="71438" y="71420"/>
            <a:ext cx="9001156" cy="1754326"/>
          </a:xfrm>
          <a:prstGeom prst="rect">
            <a:avLst/>
          </a:prstGeom>
        </p:spPr>
        <p:txBody>
          <a:bodyPr wrap="square">
            <a:spAutoFit/>
          </a:bodyPr>
          <a:lstStyle/>
          <a:p>
            <a:r>
              <a:rPr lang="en-US" b="1" dirty="0" smtClean="0"/>
              <a:t>The life cycle described as following:</a:t>
            </a:r>
            <a:br>
              <a:rPr lang="en-US" b="1" dirty="0" smtClean="0"/>
            </a:br>
            <a:r>
              <a:rPr lang="en-US" dirty="0" smtClean="0"/>
              <a:t>1. The life cycle starts with introduction of L3 larvae from an infected mosquito</a:t>
            </a:r>
            <a:br>
              <a:rPr lang="en-US" dirty="0" smtClean="0"/>
            </a:br>
            <a:r>
              <a:rPr lang="en-US" dirty="0" smtClean="0"/>
              <a:t>into the </a:t>
            </a:r>
            <a:r>
              <a:rPr lang="en-US" dirty="0" err="1" smtClean="0"/>
              <a:t>canid</a:t>
            </a:r>
            <a:r>
              <a:rPr lang="en-US" dirty="0" smtClean="0"/>
              <a:t> host.</a:t>
            </a:r>
            <a:br>
              <a:rPr lang="en-US" dirty="0" smtClean="0"/>
            </a:br>
            <a:r>
              <a:rPr lang="en-US" dirty="0" smtClean="0"/>
              <a:t>2. In the dog, the larvae mature into L4 larvae and then into adult worms that</a:t>
            </a:r>
            <a:br>
              <a:rPr lang="en-US" dirty="0" smtClean="0"/>
            </a:br>
            <a:r>
              <a:rPr lang="en-US" dirty="0" smtClean="0"/>
              <a:t>localize in the pulmonary arteries and occasionally in the right cardiac ventricle. </a:t>
            </a:r>
            <a:br>
              <a:rPr lang="en-US" dirty="0" smtClean="0"/>
            </a:br>
            <a:endParaRPr lang="ar-IQ" dirty="0"/>
          </a:p>
        </p:txBody>
      </p:sp>
      <p:sp>
        <p:nvSpPr>
          <p:cNvPr id="6" name="مستطيل 5"/>
          <p:cNvSpPr/>
          <p:nvPr/>
        </p:nvSpPr>
        <p:spPr>
          <a:xfrm>
            <a:off x="142844" y="1620748"/>
            <a:ext cx="8715436" cy="2308324"/>
          </a:xfrm>
          <a:prstGeom prst="rect">
            <a:avLst/>
          </a:prstGeom>
        </p:spPr>
        <p:txBody>
          <a:bodyPr wrap="square">
            <a:spAutoFit/>
          </a:bodyPr>
          <a:lstStyle/>
          <a:p>
            <a:r>
              <a:rPr lang="en-US" dirty="0" smtClean="0"/>
              <a:t>3. Following a prepatent period of 6 to 7 months, </a:t>
            </a:r>
            <a:r>
              <a:rPr lang="en-US" dirty="0" err="1" smtClean="0"/>
              <a:t>microfilariae</a:t>
            </a:r>
            <a:r>
              <a:rPr lang="en-US" dirty="0" smtClean="0"/>
              <a:t> are produced via</a:t>
            </a:r>
            <a:br>
              <a:rPr lang="en-US" dirty="0" smtClean="0"/>
            </a:br>
            <a:r>
              <a:rPr lang="en-US" dirty="0" smtClean="0"/>
              <a:t>sexual reproduction and are released into the dog’s bloodstream, where they may</a:t>
            </a:r>
            <a:br>
              <a:rPr lang="en-US" dirty="0" smtClean="0"/>
            </a:br>
            <a:r>
              <a:rPr lang="en-US" dirty="0" smtClean="0"/>
              <a:t>remain viable for months to years.</a:t>
            </a:r>
            <a:br>
              <a:rPr lang="en-US" dirty="0" smtClean="0"/>
            </a:br>
            <a:r>
              <a:rPr lang="en-US" dirty="0" smtClean="0"/>
              <a:t>4. Mosquitoes feeding on the infected host ingest the microfilaria, which then</a:t>
            </a:r>
            <a:br>
              <a:rPr lang="en-US" dirty="0" smtClean="0"/>
            </a:br>
            <a:r>
              <a:rPr lang="en-US" dirty="0" smtClean="0"/>
              <a:t>migrate to the </a:t>
            </a:r>
            <a:r>
              <a:rPr lang="en-US" dirty="0" err="1" smtClean="0"/>
              <a:t>Malpighian</a:t>
            </a:r>
            <a:r>
              <a:rPr lang="en-US" dirty="0" smtClean="0"/>
              <a:t> tubules where they mature into first-stage larvae.</a:t>
            </a:r>
            <a:br>
              <a:rPr lang="en-US" dirty="0" smtClean="0"/>
            </a:br>
            <a:r>
              <a:rPr lang="en-US" dirty="0" smtClean="0"/>
              <a:t>5. Ultimately, the larvae mature to the L3 stage in the salivary glands of the</a:t>
            </a:r>
            <a:br>
              <a:rPr lang="en-US" dirty="0" smtClean="0"/>
            </a:br>
            <a:r>
              <a:rPr lang="en-US" dirty="0" smtClean="0"/>
              <a:t>mosquito and become infective, thus completing the heartworm life cycle. </a:t>
            </a:r>
            <a:br>
              <a:rPr lang="en-US" dirty="0" smtClean="0"/>
            </a:br>
            <a:endParaRPr lang="ar-IQ" dirty="0"/>
          </a:p>
        </p:txBody>
      </p:sp>
    </p:spTree>
    <p:extLst>
      <p:ext uri="{BB962C8B-B14F-4D97-AF65-F5344CB8AC3E}">
        <p14:creationId xmlns="" xmlns:p14="http://schemas.microsoft.com/office/powerpoint/2010/main" val="4950884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121"/>
            <a:ext cx="9144000" cy="514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7504" y="19526"/>
            <a:ext cx="9036496" cy="4154984"/>
          </a:xfrm>
          <a:prstGeom prst="rect">
            <a:avLst/>
          </a:prstGeom>
          <a:noFill/>
        </p:spPr>
        <p:txBody>
          <a:bodyPr wrap="square" rtlCol="0">
            <a:spAutoFit/>
          </a:bodyPr>
          <a:lstStyle/>
          <a:p>
            <a:pPr algn="just"/>
            <a:r>
              <a:rPr lang="en-US" b="1" dirty="0" smtClean="0"/>
              <a:t>Pathogenesis: </a:t>
            </a:r>
            <a:r>
              <a:rPr lang="en-US" dirty="0" smtClean="0"/>
              <a:t>the infection of cats occurs asymptomatically or chronic</a:t>
            </a:r>
            <a:br>
              <a:rPr lang="en-US" dirty="0" smtClean="0"/>
            </a:br>
            <a:r>
              <a:rPr lang="en-US" dirty="0" smtClean="0"/>
              <a:t>respiratory signs and acute death. In cases of pulmonary larval </a:t>
            </a:r>
            <a:r>
              <a:rPr lang="en-US" dirty="0" err="1" smtClean="0"/>
              <a:t>dirofilariasis</a:t>
            </a:r>
            <a:r>
              <a:rPr lang="en-US" dirty="0" smtClean="0"/>
              <a:t>, infected cats can have a Heartworm Associated Respiratory Disease (</a:t>
            </a:r>
            <a:r>
              <a:rPr lang="en-US" b="1" dirty="0" smtClean="0"/>
              <a:t>HARD</a:t>
            </a:r>
            <a:r>
              <a:rPr lang="en-US" dirty="0" smtClean="0"/>
              <a:t>), that is associated with asthma-like clinical </a:t>
            </a:r>
            <a:r>
              <a:rPr lang="en-US" dirty="0" err="1" smtClean="0"/>
              <a:t>signs.Cats</a:t>
            </a:r>
            <a:r>
              <a:rPr lang="en-US" dirty="0" smtClean="0"/>
              <a:t> are inherently resistant to heartworm infection. This is reflected by relatively</a:t>
            </a:r>
            <a:br>
              <a:rPr lang="en-US" dirty="0" smtClean="0"/>
            </a:br>
            <a:r>
              <a:rPr lang="en-US" dirty="0" smtClean="0"/>
              <a:t>low adult worm burden, the lack of </a:t>
            </a:r>
            <a:r>
              <a:rPr lang="en-US" dirty="0" err="1" smtClean="0"/>
              <a:t>microfilaraemia</a:t>
            </a:r>
            <a:r>
              <a:rPr lang="en-US" dirty="0" smtClean="0"/>
              <a:t> and their short life span,</a:t>
            </a:r>
            <a:br>
              <a:rPr lang="en-US" dirty="0" smtClean="0"/>
            </a:br>
            <a:r>
              <a:rPr lang="en-US" dirty="0" smtClean="0"/>
              <a:t>which complicates the diagnosis of this disease in the feline patient.</a:t>
            </a:r>
          </a:p>
          <a:p>
            <a:pPr algn="just"/>
            <a:r>
              <a:rPr lang="en-US" b="1" dirty="0" smtClean="0"/>
              <a:t>Diagnosis: </a:t>
            </a:r>
            <a:r>
              <a:rPr lang="en-US" dirty="0" err="1" smtClean="0"/>
              <a:t>Dirofilariasis</a:t>
            </a:r>
            <a:r>
              <a:rPr lang="en-US" dirty="0" smtClean="0"/>
              <a:t> is diagnosed by detection of the </a:t>
            </a:r>
            <a:r>
              <a:rPr lang="en-US" dirty="0" err="1" smtClean="0"/>
              <a:t>microfilariae</a:t>
            </a:r>
            <a:r>
              <a:rPr lang="en-US" dirty="0" smtClean="0"/>
              <a:t> in the</a:t>
            </a:r>
            <a:br>
              <a:rPr lang="en-US" dirty="0" smtClean="0"/>
            </a:br>
            <a:r>
              <a:rPr lang="en-US" dirty="0" smtClean="0"/>
              <a:t>peripheral blood, immunological tests and molecular approaches also can be use.</a:t>
            </a:r>
            <a:br>
              <a:rPr lang="en-US" dirty="0" smtClean="0"/>
            </a:br>
            <a:r>
              <a:rPr lang="en-US" i="1" dirty="0" smtClean="0"/>
              <a:t>Dirofilaria </a:t>
            </a:r>
            <a:r>
              <a:rPr lang="en-US" i="1" dirty="0" err="1" smtClean="0"/>
              <a:t>immitis</a:t>
            </a:r>
            <a:r>
              <a:rPr lang="en-US" i="1" dirty="0" smtClean="0"/>
              <a:t> </a:t>
            </a:r>
            <a:r>
              <a:rPr lang="en-US" dirty="0" smtClean="0"/>
              <a:t>is usually diagnosed by the finding of the distinctive coin</a:t>
            </a:r>
            <a:br>
              <a:rPr lang="en-US" dirty="0" smtClean="0"/>
            </a:br>
            <a:r>
              <a:rPr lang="en-US" dirty="0" smtClean="0"/>
              <a:t>lesions on chest X-rays. The species that produce subcutaneous nodules are</a:t>
            </a:r>
            <a:br>
              <a:rPr lang="en-US" dirty="0" smtClean="0"/>
            </a:br>
            <a:r>
              <a:rPr lang="en-US" dirty="0" smtClean="0"/>
              <a:t>diagnosed by the finding of adult worms in biopsy specimens of these nodules. </a:t>
            </a:r>
            <a:br>
              <a:rPr lang="en-US" dirty="0" smtClean="0"/>
            </a:br>
            <a:r>
              <a:rPr lang="en-US" dirty="0" smtClean="0"/>
              <a:t> </a:t>
            </a:r>
            <a:r>
              <a:rPr lang="en-US" sz="4800" dirty="0" smtClean="0"/>
              <a:t/>
            </a:r>
            <a:br>
              <a:rPr lang="en-US" sz="4800" dirty="0" smtClean="0"/>
            </a:br>
            <a:endParaRPr lang="en-US" sz="4800" b="1" dirty="0" smtClean="0"/>
          </a:p>
        </p:txBody>
      </p:sp>
      <p:graphicFrame>
        <p:nvGraphicFramePr>
          <p:cNvPr id="6" name="رسم تخطيطي 5"/>
          <p:cNvGraphicFramePr/>
          <p:nvPr>
            <p:extLst>
              <p:ext uri="{D42A27DB-BD31-4B8C-83A1-F6EECF244321}">
                <p14:modId xmlns="" xmlns:p14="http://schemas.microsoft.com/office/powerpoint/2010/main" val="418774383"/>
              </p:ext>
            </p:extLst>
          </p:nvPr>
        </p:nvGraphicFramePr>
        <p:xfrm>
          <a:off x="107504" y="3651870"/>
          <a:ext cx="1728192" cy="95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094609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7504" y="19526"/>
            <a:ext cx="9036496" cy="3323987"/>
          </a:xfrm>
          <a:prstGeom prst="rect">
            <a:avLst/>
          </a:prstGeom>
          <a:noFill/>
        </p:spPr>
        <p:txBody>
          <a:bodyPr wrap="square" rtlCol="0">
            <a:spAutoFit/>
          </a:bodyPr>
          <a:lstStyle/>
          <a:p>
            <a:pPr algn="just"/>
            <a:r>
              <a:rPr lang="en-US" b="1" dirty="0" smtClean="0"/>
              <a:t>Treatment: </a:t>
            </a:r>
            <a:r>
              <a:rPr lang="en-US" dirty="0" smtClean="0"/>
              <a:t>The definitive treatment of </a:t>
            </a:r>
            <a:r>
              <a:rPr lang="en-US" i="1" dirty="0" smtClean="0"/>
              <a:t>Dirofilaria </a:t>
            </a:r>
            <a:r>
              <a:rPr lang="en-US" dirty="0" smtClean="0"/>
              <a:t>infection in humans is</a:t>
            </a:r>
            <a:br>
              <a:rPr lang="en-US" dirty="0" smtClean="0"/>
            </a:br>
            <a:r>
              <a:rPr lang="en-US" dirty="0" smtClean="0"/>
              <a:t>surgical removal of lung granulomas and nodules under the skin; this treatment</a:t>
            </a:r>
            <a:r>
              <a:rPr lang="en-US" sz="4800" dirty="0" smtClean="0"/>
              <a:t/>
            </a:r>
            <a:br>
              <a:rPr lang="en-US" sz="4800" dirty="0" smtClean="0"/>
            </a:br>
            <a:r>
              <a:rPr lang="en-US" dirty="0" smtClean="0"/>
              <a:t>is also curative. In many cases, no treatment with medicines is necessary.</a:t>
            </a:r>
            <a:br>
              <a:rPr lang="en-US" dirty="0" smtClean="0"/>
            </a:br>
            <a:r>
              <a:rPr lang="en-US" b="1" dirty="0" smtClean="0"/>
              <a:t>Control and prevention: </a:t>
            </a:r>
            <a:r>
              <a:rPr lang="en-US" dirty="0" err="1" smtClean="0"/>
              <a:t>Dirofilariasis</a:t>
            </a:r>
            <a:r>
              <a:rPr lang="en-US" dirty="0" smtClean="0"/>
              <a:t> can be prevented by avoiding mosquito</a:t>
            </a:r>
            <a:br>
              <a:rPr lang="en-US" dirty="0" smtClean="0"/>
            </a:br>
            <a:r>
              <a:rPr lang="en-US" dirty="0" smtClean="0"/>
              <a:t>bites in areas where mosquitoes may be infected with </a:t>
            </a:r>
            <a:r>
              <a:rPr lang="en-US" i="1" dirty="0" smtClean="0"/>
              <a:t>Dirofilaria </a:t>
            </a:r>
            <a:r>
              <a:rPr lang="en-US" dirty="0" smtClean="0"/>
              <a:t>larvae. The risk</a:t>
            </a:r>
            <a:r>
              <a:rPr lang="en-US" sz="4800" dirty="0" smtClean="0"/>
              <a:t/>
            </a:r>
            <a:br>
              <a:rPr lang="en-US" sz="4800" dirty="0" smtClean="0"/>
            </a:br>
            <a:r>
              <a:rPr lang="en-US" dirty="0" smtClean="0"/>
              <a:t>of such mosquito bites can be reduced by leaving as little skin exposed as</a:t>
            </a:r>
            <a:br>
              <a:rPr lang="en-US" dirty="0" smtClean="0"/>
            </a:br>
            <a:r>
              <a:rPr lang="en-US" dirty="0" smtClean="0"/>
              <a:t>possible, by the use of insect repellent when exposed to mosquitoes, and by</a:t>
            </a:r>
            <a:br>
              <a:rPr lang="en-US" dirty="0" smtClean="0"/>
            </a:br>
            <a:r>
              <a:rPr lang="en-US" dirty="0" smtClean="0"/>
              <a:t>sleeping under an insecticide-treated bed net in areas where </a:t>
            </a:r>
            <a:r>
              <a:rPr lang="en-US" i="1" dirty="0" smtClean="0"/>
              <a:t>Dirofilaria</a:t>
            </a:r>
            <a:r>
              <a:rPr lang="en-US" dirty="0" smtClean="0"/>
              <a:t>-infected</a:t>
            </a:r>
            <a:r>
              <a:rPr lang="en-US" sz="4800" dirty="0" smtClean="0"/>
              <a:t/>
            </a:r>
            <a:br>
              <a:rPr lang="en-US" sz="4800" dirty="0" smtClean="0"/>
            </a:br>
            <a:r>
              <a:rPr lang="en-US" dirty="0" smtClean="0"/>
              <a:t>mosquitoes bite at night and have access to sleeping areas. </a:t>
            </a:r>
            <a:br>
              <a:rPr lang="en-US" dirty="0" smtClean="0"/>
            </a:br>
            <a:endParaRPr lang="en-US" sz="4800" b="1" dirty="0" smtClean="0"/>
          </a:p>
        </p:txBody>
      </p:sp>
    </p:spTree>
    <p:extLst>
      <p:ext uri="{BB962C8B-B14F-4D97-AF65-F5344CB8AC3E}">
        <p14:creationId xmlns="" xmlns:p14="http://schemas.microsoft.com/office/powerpoint/2010/main" val="2905681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219</Words>
  <Application>Microsoft Office PowerPoint</Application>
  <PresentationFormat>عرض على الشاشة (9:16)‏</PresentationFormat>
  <Paragraphs>32</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نسق Office</vt:lpstr>
      <vt:lpstr>                                      Family: Spiruridae  Family of nematode worms that have the adults parasitic in vertebrates, that have the larval stages parasitic in insects, and that with related forms constitute a distinct superfamily of the order Spirurida. The genus related to the family: Spirura talpae, Viguiera adsimilisai,Gongylonema aequispicularis , Mastophorus muris, Spirura rytipleurites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Company>Shamfuture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AND EPIDEMIOLOGICAL DETECTION OF Haemonchus contortus IN BASRAH CITY- SOUTHERN IRAQ</dc:title>
  <dc:creator>Ali</dc:creator>
  <cp:lastModifiedBy>THINK PAD</cp:lastModifiedBy>
  <cp:revision>32</cp:revision>
  <dcterms:created xsi:type="dcterms:W3CDTF">2017-05-09T07:36:28Z</dcterms:created>
  <dcterms:modified xsi:type="dcterms:W3CDTF">2023-11-15T04:45:17Z</dcterms:modified>
</cp:coreProperties>
</file>